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306" r:id="rId4"/>
    <p:sldId id="259" r:id="rId5"/>
    <p:sldId id="262" r:id="rId6"/>
    <p:sldId id="263" r:id="rId7"/>
    <p:sldId id="264" r:id="rId8"/>
    <p:sldId id="266" r:id="rId9"/>
    <p:sldId id="283" r:id="rId10"/>
    <p:sldId id="267" r:id="rId11"/>
    <p:sldId id="268" r:id="rId12"/>
    <p:sldId id="269" r:id="rId13"/>
    <p:sldId id="265" r:id="rId14"/>
    <p:sldId id="270" r:id="rId15"/>
    <p:sldId id="292" r:id="rId16"/>
    <p:sldId id="291" r:id="rId17"/>
    <p:sldId id="290" r:id="rId18"/>
    <p:sldId id="289" r:id="rId19"/>
    <p:sldId id="271" r:id="rId20"/>
    <p:sldId id="272" r:id="rId21"/>
    <p:sldId id="284" r:id="rId22"/>
    <p:sldId id="273" r:id="rId23"/>
    <p:sldId id="274" r:id="rId24"/>
    <p:sldId id="275" r:id="rId25"/>
    <p:sldId id="276" r:id="rId26"/>
    <p:sldId id="277" r:id="rId27"/>
    <p:sldId id="278" r:id="rId28"/>
    <p:sldId id="288" r:id="rId29"/>
    <p:sldId id="294" r:id="rId30"/>
    <p:sldId id="295" r:id="rId31"/>
    <p:sldId id="296" r:id="rId32"/>
    <p:sldId id="279" r:id="rId33"/>
    <p:sldId id="285" r:id="rId34"/>
    <p:sldId id="280" r:id="rId35"/>
    <p:sldId id="286" r:id="rId36"/>
    <p:sldId id="297" r:id="rId37"/>
    <p:sldId id="301" r:id="rId38"/>
    <p:sldId id="302" r:id="rId39"/>
    <p:sldId id="303" r:id="rId40"/>
    <p:sldId id="281" r:id="rId41"/>
    <p:sldId id="282" r:id="rId42"/>
    <p:sldId id="287" r:id="rId43"/>
    <p:sldId id="304" r:id="rId44"/>
    <p:sldId id="305" r:id="rId45"/>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p:normalViewPr>
  <p:slideViewPr>
    <p:cSldViewPr snapToGrid="0">
      <p:cViewPr varScale="1">
        <p:scale>
          <a:sx n="62" d="100"/>
          <a:sy n="62" d="100"/>
        </p:scale>
        <p:origin x="90" y="1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98E0CC-97D9-45DC-BD25-4FAC7CA2AE83}"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82648F-5DBE-4937-B967-D65FF7948B82}" type="slidenum">
              <a:rPr lang="en-GB" smtClean="0"/>
              <a:t>‹#›</a:t>
            </a:fld>
            <a:endParaRPr lang="en-GB"/>
          </a:p>
        </p:txBody>
      </p:sp>
    </p:spTree>
    <p:extLst>
      <p:ext uri="{BB962C8B-B14F-4D97-AF65-F5344CB8AC3E}">
        <p14:creationId xmlns:p14="http://schemas.microsoft.com/office/powerpoint/2010/main" val="94658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98E0CC-97D9-45DC-BD25-4FAC7CA2AE83}"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82648F-5DBE-4937-B967-D65FF7948B82}" type="slidenum">
              <a:rPr lang="en-GB" smtClean="0"/>
              <a:t>‹#›</a:t>
            </a:fld>
            <a:endParaRPr lang="en-GB"/>
          </a:p>
        </p:txBody>
      </p:sp>
    </p:spTree>
    <p:extLst>
      <p:ext uri="{BB962C8B-B14F-4D97-AF65-F5344CB8AC3E}">
        <p14:creationId xmlns:p14="http://schemas.microsoft.com/office/powerpoint/2010/main" val="208983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98E0CC-97D9-45DC-BD25-4FAC7CA2AE83}"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82648F-5DBE-4937-B967-D65FF7948B82}" type="slidenum">
              <a:rPr lang="en-GB" smtClean="0"/>
              <a:t>‹#›</a:t>
            </a:fld>
            <a:endParaRPr lang="en-GB"/>
          </a:p>
        </p:txBody>
      </p:sp>
    </p:spTree>
    <p:extLst>
      <p:ext uri="{BB962C8B-B14F-4D97-AF65-F5344CB8AC3E}">
        <p14:creationId xmlns:p14="http://schemas.microsoft.com/office/powerpoint/2010/main" val="12139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98E0CC-97D9-45DC-BD25-4FAC7CA2AE83}"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82648F-5DBE-4937-B967-D65FF7948B82}" type="slidenum">
              <a:rPr lang="en-GB" smtClean="0"/>
              <a:t>‹#›</a:t>
            </a:fld>
            <a:endParaRPr lang="en-GB"/>
          </a:p>
        </p:txBody>
      </p:sp>
    </p:spTree>
    <p:extLst>
      <p:ext uri="{BB962C8B-B14F-4D97-AF65-F5344CB8AC3E}">
        <p14:creationId xmlns:p14="http://schemas.microsoft.com/office/powerpoint/2010/main" val="362965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8E0CC-97D9-45DC-BD25-4FAC7CA2AE83}" type="datetimeFigureOut">
              <a:rPr lang="en-GB" smtClean="0"/>
              <a:t>04/12/2017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82648F-5DBE-4937-B967-D65FF7948B82}" type="slidenum">
              <a:rPr lang="en-GB" smtClean="0"/>
              <a:t>‹#›</a:t>
            </a:fld>
            <a:endParaRPr lang="en-GB"/>
          </a:p>
        </p:txBody>
      </p:sp>
    </p:spTree>
    <p:extLst>
      <p:ext uri="{BB962C8B-B14F-4D97-AF65-F5344CB8AC3E}">
        <p14:creationId xmlns:p14="http://schemas.microsoft.com/office/powerpoint/2010/main" val="271253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98E0CC-97D9-45DC-BD25-4FAC7CA2AE83}" type="datetimeFigureOut">
              <a:rPr lang="en-GB" smtClean="0"/>
              <a:t>04/12/2017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82648F-5DBE-4937-B967-D65FF7948B82}" type="slidenum">
              <a:rPr lang="en-GB" smtClean="0"/>
              <a:t>‹#›</a:t>
            </a:fld>
            <a:endParaRPr lang="en-GB"/>
          </a:p>
        </p:txBody>
      </p:sp>
    </p:spTree>
    <p:extLst>
      <p:ext uri="{BB962C8B-B14F-4D97-AF65-F5344CB8AC3E}">
        <p14:creationId xmlns:p14="http://schemas.microsoft.com/office/powerpoint/2010/main" val="220760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98E0CC-97D9-45DC-BD25-4FAC7CA2AE83}" type="datetimeFigureOut">
              <a:rPr lang="en-GB" smtClean="0"/>
              <a:t>04/12/2017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82648F-5DBE-4937-B967-D65FF7948B82}" type="slidenum">
              <a:rPr lang="en-GB" smtClean="0"/>
              <a:t>‹#›</a:t>
            </a:fld>
            <a:endParaRPr lang="en-GB"/>
          </a:p>
        </p:txBody>
      </p:sp>
    </p:spTree>
    <p:extLst>
      <p:ext uri="{BB962C8B-B14F-4D97-AF65-F5344CB8AC3E}">
        <p14:creationId xmlns:p14="http://schemas.microsoft.com/office/powerpoint/2010/main" val="216301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998E0CC-97D9-45DC-BD25-4FAC7CA2AE83}" type="datetimeFigureOut">
              <a:rPr lang="en-GB" smtClean="0"/>
              <a:t>04/12/2017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82648F-5DBE-4937-B967-D65FF7948B82}" type="slidenum">
              <a:rPr lang="en-GB" smtClean="0"/>
              <a:t>‹#›</a:t>
            </a:fld>
            <a:endParaRPr lang="en-GB"/>
          </a:p>
        </p:txBody>
      </p:sp>
    </p:spTree>
    <p:extLst>
      <p:ext uri="{BB962C8B-B14F-4D97-AF65-F5344CB8AC3E}">
        <p14:creationId xmlns:p14="http://schemas.microsoft.com/office/powerpoint/2010/main" val="244420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8E0CC-97D9-45DC-BD25-4FAC7CA2AE83}" type="datetimeFigureOut">
              <a:rPr lang="en-GB" smtClean="0"/>
              <a:t>04/12/2017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82648F-5DBE-4937-B967-D65FF7948B82}" type="slidenum">
              <a:rPr lang="en-GB" smtClean="0"/>
              <a:t>‹#›</a:t>
            </a:fld>
            <a:endParaRPr lang="en-GB"/>
          </a:p>
        </p:txBody>
      </p:sp>
    </p:spTree>
    <p:extLst>
      <p:ext uri="{BB962C8B-B14F-4D97-AF65-F5344CB8AC3E}">
        <p14:creationId xmlns:p14="http://schemas.microsoft.com/office/powerpoint/2010/main" val="81718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8E0CC-97D9-45DC-BD25-4FAC7CA2AE83}" type="datetimeFigureOut">
              <a:rPr lang="en-GB" smtClean="0"/>
              <a:t>04/12/2017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82648F-5DBE-4937-B967-D65FF7948B82}" type="slidenum">
              <a:rPr lang="en-GB" smtClean="0"/>
              <a:t>‹#›</a:t>
            </a:fld>
            <a:endParaRPr lang="en-GB"/>
          </a:p>
        </p:txBody>
      </p:sp>
    </p:spTree>
    <p:extLst>
      <p:ext uri="{BB962C8B-B14F-4D97-AF65-F5344CB8AC3E}">
        <p14:creationId xmlns:p14="http://schemas.microsoft.com/office/powerpoint/2010/main" val="20503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8E0CC-97D9-45DC-BD25-4FAC7CA2AE83}" type="datetimeFigureOut">
              <a:rPr lang="en-GB" smtClean="0"/>
              <a:t>04/12/2017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82648F-5DBE-4937-B967-D65FF7948B82}" type="slidenum">
              <a:rPr lang="en-GB" smtClean="0"/>
              <a:t>‹#›</a:t>
            </a:fld>
            <a:endParaRPr lang="en-GB"/>
          </a:p>
        </p:txBody>
      </p:sp>
    </p:spTree>
    <p:extLst>
      <p:ext uri="{BB962C8B-B14F-4D97-AF65-F5344CB8AC3E}">
        <p14:creationId xmlns:p14="http://schemas.microsoft.com/office/powerpoint/2010/main" val="129362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8E0CC-97D9-45DC-BD25-4FAC7CA2AE83}" type="datetimeFigureOut">
              <a:rPr lang="en-GB" smtClean="0"/>
              <a:t>04/12/2017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2648F-5DBE-4937-B967-D65FF7948B82}" type="slidenum">
              <a:rPr lang="en-GB" smtClean="0"/>
              <a:t>‹#›</a:t>
            </a:fld>
            <a:endParaRPr lang="en-GB"/>
          </a:p>
        </p:txBody>
      </p:sp>
    </p:spTree>
    <p:extLst>
      <p:ext uri="{BB962C8B-B14F-4D97-AF65-F5344CB8AC3E}">
        <p14:creationId xmlns:p14="http://schemas.microsoft.com/office/powerpoint/2010/main" val="81725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79050"/>
            <a:ext cx="9144000" cy="2074678"/>
          </a:xfrm>
          <a:solidFill>
            <a:schemeClr val="bg1">
              <a:lumMod val="85000"/>
            </a:schemeClr>
          </a:solidFill>
        </p:spPr>
        <p:txBody>
          <a:bodyPr>
            <a:noAutofit/>
          </a:bodyPr>
          <a:lstStyle/>
          <a:p>
            <a:r>
              <a:rPr lang="en-GB" sz="4400" b="1" dirty="0" smtClean="0"/>
              <a:t>English Language – Paper 1</a:t>
            </a:r>
            <a:br>
              <a:rPr lang="en-GB" sz="4400" b="1" dirty="0" smtClean="0"/>
            </a:br>
            <a:r>
              <a:rPr lang="en-GB" sz="4400" b="1" dirty="0"/>
              <a:t/>
            </a:r>
            <a:br>
              <a:rPr lang="en-GB" sz="4400" b="1" dirty="0"/>
            </a:br>
            <a:r>
              <a:rPr lang="en-GB" sz="4400" b="1" dirty="0" smtClean="0"/>
              <a:t>Brighton Rock </a:t>
            </a:r>
            <a:endParaRPr lang="en-GB" sz="4400" b="1" dirty="0"/>
          </a:p>
        </p:txBody>
      </p:sp>
      <p:sp>
        <p:nvSpPr>
          <p:cNvPr id="3" name="Subtitle 2"/>
          <p:cNvSpPr>
            <a:spLocks noGrp="1"/>
          </p:cNvSpPr>
          <p:nvPr>
            <p:ph type="subTitle" idx="1"/>
          </p:nvPr>
        </p:nvSpPr>
        <p:spPr>
          <a:xfrm>
            <a:off x="1524000" y="4370664"/>
            <a:ext cx="9144000" cy="1655762"/>
          </a:xfrm>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9149"/>
            <a:ext cx="1831450" cy="27388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849" y="4153728"/>
            <a:ext cx="1836483" cy="27042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450" y="4153728"/>
            <a:ext cx="1676400" cy="27241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9300" y="4114868"/>
            <a:ext cx="1593904" cy="274313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8331" y="4166152"/>
            <a:ext cx="1744773" cy="269184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13104" y="4166152"/>
            <a:ext cx="1827950" cy="268099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1054" y="4166152"/>
            <a:ext cx="1776628" cy="2680993"/>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23" y="1"/>
            <a:ext cx="2713426" cy="4166152"/>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54955" y="1"/>
            <a:ext cx="2637045" cy="4192902"/>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17548" y="24712"/>
            <a:ext cx="1338929" cy="2082383"/>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67263" y="0"/>
            <a:ext cx="1343722" cy="2079049"/>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17438" y="-14023"/>
            <a:ext cx="1354507" cy="2107094"/>
          </a:xfrm>
          <a:prstGeom prst="rect">
            <a:avLst/>
          </a:prstGeom>
        </p:spPr>
      </p:pic>
      <p:pic>
        <p:nvPicPr>
          <p:cNvPr id="16" name="Picture 15"/>
          <p:cNvPicPr>
            <a:picLocks noChangeAspect="1"/>
          </p:cNvPicPr>
          <p:nvPr/>
        </p:nvPicPr>
        <p:blipFill rotWithShape="1">
          <a:blip r:embed="rId14" cstate="print">
            <a:extLst>
              <a:ext uri="{28A0092B-C50C-407E-A947-70E740481C1C}">
                <a14:useLocalDpi xmlns:a14="http://schemas.microsoft.com/office/drawing/2010/main" val="0"/>
              </a:ext>
            </a:extLst>
          </a:blip>
          <a:srcRect r="51553"/>
          <a:stretch/>
        </p:blipFill>
        <p:spPr>
          <a:xfrm>
            <a:off x="6771945" y="-12426"/>
            <a:ext cx="1422050" cy="2107096"/>
          </a:xfrm>
          <a:prstGeom prst="rect">
            <a:avLst/>
          </a:prstGeom>
        </p:spPr>
      </p:pic>
      <p:pic>
        <p:nvPicPr>
          <p:cNvPr id="17" name="Picture 16"/>
          <p:cNvPicPr>
            <a:picLocks noChangeAspect="1"/>
          </p:cNvPicPr>
          <p:nvPr/>
        </p:nvPicPr>
        <p:blipFill rotWithShape="1">
          <a:blip r:embed="rId15" cstate="print">
            <a:extLst>
              <a:ext uri="{28A0092B-C50C-407E-A947-70E740481C1C}">
                <a14:useLocalDpi xmlns:a14="http://schemas.microsoft.com/office/drawing/2010/main" val="0"/>
              </a:ext>
            </a:extLst>
          </a:blip>
          <a:srcRect l="53865"/>
          <a:stretch/>
        </p:blipFill>
        <p:spPr>
          <a:xfrm>
            <a:off x="8193995" y="0"/>
            <a:ext cx="1360960" cy="2107096"/>
          </a:xfrm>
          <a:prstGeom prst="rect">
            <a:avLst/>
          </a:prstGeom>
        </p:spPr>
      </p:pic>
    </p:spTree>
    <p:extLst>
      <p:ext uri="{BB962C8B-B14F-4D97-AF65-F5344CB8AC3E}">
        <p14:creationId xmlns:p14="http://schemas.microsoft.com/office/powerpoint/2010/main" val="2612198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6803"/>
            <a:ext cx="12192000" cy="1621890"/>
          </a:xfrm>
        </p:spPr>
        <p:txBody>
          <a:bodyPr>
            <a:normAutofit fontScale="90000"/>
          </a:bodyPr>
          <a:lstStyle/>
          <a:p>
            <a:r>
              <a:rPr lang="en-GB" b="1" dirty="0" smtClean="0"/>
              <a:t>How does the writer use language here to describe the rat? </a:t>
            </a:r>
            <a:r>
              <a:rPr lang="en-GB" b="1" i="1" dirty="0" smtClean="0"/>
              <a:t>[8 marks]</a:t>
            </a:r>
            <a:br>
              <a:rPr lang="en-GB" b="1" i="1" dirty="0" smtClean="0"/>
            </a:br>
            <a:endParaRPr lang="en-GB" b="1" dirty="0"/>
          </a:p>
        </p:txBody>
      </p:sp>
      <p:sp>
        <p:nvSpPr>
          <p:cNvPr id="3" name="Content Placeholder 2"/>
          <p:cNvSpPr>
            <a:spLocks noGrp="1"/>
          </p:cNvSpPr>
          <p:nvPr>
            <p:ph idx="1"/>
          </p:nvPr>
        </p:nvSpPr>
        <p:spPr>
          <a:xfrm>
            <a:off x="489538" y="1633001"/>
            <a:ext cx="11320462" cy="4974068"/>
          </a:xfrm>
        </p:spPr>
        <p:txBody>
          <a:bodyPr>
            <a:normAutofit/>
          </a:bodyPr>
          <a:lstStyle/>
          <a:p>
            <a:pPr marL="0" indent="0">
              <a:buNone/>
            </a:pPr>
            <a:r>
              <a:rPr lang="en-GB" dirty="0" smtClean="0"/>
              <a:t>You </a:t>
            </a:r>
            <a:r>
              <a:rPr lang="en-GB" b="1" i="1" u="sng" dirty="0">
                <a:solidFill>
                  <a:srgbClr val="FF0000"/>
                </a:solidFill>
              </a:rPr>
              <a:t>could</a:t>
            </a:r>
            <a:r>
              <a:rPr lang="en-GB" dirty="0">
                <a:solidFill>
                  <a:srgbClr val="FF0000"/>
                </a:solidFill>
              </a:rPr>
              <a:t> </a:t>
            </a:r>
            <a:r>
              <a:rPr lang="en-GB" dirty="0"/>
              <a:t>include the writer’s choice of: </a:t>
            </a:r>
          </a:p>
          <a:p>
            <a:pPr lvl="1"/>
            <a:r>
              <a:rPr lang="en-GB" b="1" dirty="0"/>
              <a:t>words and phrases </a:t>
            </a:r>
            <a:r>
              <a:rPr lang="en-GB" b="1" dirty="0" smtClean="0"/>
              <a:t>- </a:t>
            </a:r>
            <a:r>
              <a:rPr lang="en-GB" i="1" dirty="0" smtClean="0">
                <a:solidFill>
                  <a:srgbClr val="FF0000"/>
                </a:solidFill>
              </a:rPr>
              <a:t>explore </a:t>
            </a:r>
            <a:r>
              <a:rPr lang="en-GB" i="1" dirty="0">
                <a:solidFill>
                  <a:srgbClr val="FF0000"/>
                </a:solidFill>
              </a:rPr>
              <a:t>the use of </a:t>
            </a:r>
            <a:r>
              <a:rPr lang="en-GB" i="1" dirty="0" smtClean="0">
                <a:solidFill>
                  <a:srgbClr val="FF0000"/>
                </a:solidFill>
              </a:rPr>
              <a:t>vocabulary and word classes: noun, adjective, verb, adverb, preposition, interjection, conjunction, pronoun, etc.; explore </a:t>
            </a:r>
            <a:r>
              <a:rPr lang="en-GB" i="1" dirty="0">
                <a:solidFill>
                  <a:srgbClr val="FF0000"/>
                </a:solidFill>
              </a:rPr>
              <a:t>a range of ideas</a:t>
            </a:r>
            <a:r>
              <a:rPr lang="en-GB" i="1" dirty="0" smtClean="0">
                <a:solidFill>
                  <a:srgbClr val="FF0000"/>
                </a:solidFill>
              </a:rPr>
              <a:t>.</a:t>
            </a:r>
            <a:endParaRPr lang="en-GB" i="1" dirty="0">
              <a:solidFill>
                <a:srgbClr val="FF0000"/>
              </a:solidFill>
            </a:endParaRPr>
          </a:p>
          <a:p>
            <a:pPr lvl="1"/>
            <a:r>
              <a:rPr lang="en-GB" b="1" dirty="0"/>
              <a:t>language features and techniques </a:t>
            </a:r>
            <a:r>
              <a:rPr lang="en-GB" dirty="0" smtClean="0"/>
              <a:t>- </a:t>
            </a:r>
            <a:r>
              <a:rPr lang="en-GB" i="1" dirty="0" smtClean="0">
                <a:solidFill>
                  <a:srgbClr val="FF0000"/>
                </a:solidFill>
              </a:rPr>
              <a:t>alliteration</a:t>
            </a:r>
            <a:r>
              <a:rPr lang="en-GB" i="1" dirty="0">
                <a:solidFill>
                  <a:srgbClr val="FF0000"/>
                </a:solidFill>
              </a:rPr>
              <a:t>, repetition, metaphor, simile, juxtaposition, onomatopoeia, </a:t>
            </a:r>
            <a:r>
              <a:rPr lang="en-GB" i="1" dirty="0" smtClean="0">
                <a:solidFill>
                  <a:srgbClr val="FF0000"/>
                </a:solidFill>
              </a:rPr>
              <a:t>personification, pathetic fallacy</a:t>
            </a:r>
            <a:r>
              <a:rPr lang="en-GB" i="1" dirty="0">
                <a:solidFill>
                  <a:srgbClr val="FF0000"/>
                </a:solidFill>
              </a:rPr>
              <a:t>, narrative voice, retrospective </a:t>
            </a:r>
            <a:r>
              <a:rPr lang="en-GB" i="1" dirty="0" smtClean="0">
                <a:solidFill>
                  <a:srgbClr val="FF0000"/>
                </a:solidFill>
              </a:rPr>
              <a:t>narrator, emotive appeal/language/triadic repetition, listing…</a:t>
            </a:r>
          </a:p>
          <a:p>
            <a:pPr lvl="1"/>
            <a:r>
              <a:rPr lang="en-GB" b="1" dirty="0" smtClean="0"/>
              <a:t>sentence forms </a:t>
            </a:r>
            <a:r>
              <a:rPr lang="en-GB" dirty="0" smtClean="0"/>
              <a:t>- </a:t>
            </a:r>
            <a:r>
              <a:rPr lang="en-GB" i="1" dirty="0" smtClean="0">
                <a:solidFill>
                  <a:srgbClr val="FF0000"/>
                </a:solidFill>
              </a:rPr>
              <a:t>Reflect </a:t>
            </a:r>
            <a:r>
              <a:rPr lang="en-GB" i="1" dirty="0">
                <a:solidFill>
                  <a:srgbClr val="FF0000"/>
                </a:solidFill>
              </a:rPr>
              <a:t>on the use of </a:t>
            </a:r>
            <a:r>
              <a:rPr lang="en-GB" i="1" dirty="0" smtClean="0">
                <a:solidFill>
                  <a:srgbClr val="FF0000"/>
                </a:solidFill>
              </a:rPr>
              <a:t>minor, simple</a:t>
            </a:r>
            <a:r>
              <a:rPr lang="en-GB" i="1" dirty="0">
                <a:solidFill>
                  <a:srgbClr val="FF0000"/>
                </a:solidFill>
              </a:rPr>
              <a:t>, compound and complex </a:t>
            </a:r>
            <a:r>
              <a:rPr lang="en-GB" i="1" dirty="0" smtClean="0">
                <a:solidFill>
                  <a:srgbClr val="FF0000"/>
                </a:solidFill>
              </a:rPr>
              <a:t>sentences, embedded clauses, etc.. </a:t>
            </a:r>
            <a:r>
              <a:rPr lang="en-GB" i="1" dirty="0" smtClean="0">
                <a:solidFill>
                  <a:srgbClr val="7030A0"/>
                </a:solidFill>
              </a:rPr>
              <a:t>Discuss </a:t>
            </a:r>
            <a:r>
              <a:rPr lang="en-GB" i="1" dirty="0">
                <a:solidFill>
                  <a:srgbClr val="7030A0"/>
                </a:solidFill>
              </a:rPr>
              <a:t>how sentence lengths can be used to engage the reader</a:t>
            </a:r>
            <a:r>
              <a:rPr lang="en-GB" i="1" dirty="0" smtClean="0">
                <a:solidFill>
                  <a:srgbClr val="7030A0"/>
                </a:solidFill>
              </a:rPr>
              <a:t>. What could they symbolise in the setting/description/character?</a:t>
            </a:r>
            <a:endParaRPr lang="en-GB" i="1" dirty="0">
              <a:solidFill>
                <a:srgbClr val="7030A0"/>
              </a:solidFill>
            </a:endParaRPr>
          </a:p>
        </p:txBody>
      </p:sp>
      <p:sp>
        <p:nvSpPr>
          <p:cNvPr id="4" name="Title 1"/>
          <p:cNvSpPr txBox="1">
            <a:spLocks/>
          </p:cNvSpPr>
          <p:nvPr/>
        </p:nvSpPr>
        <p:spPr>
          <a:xfrm>
            <a:off x="430815" y="356802"/>
            <a:ext cx="10515600" cy="132556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7700" b="1" dirty="0"/>
          </a:p>
          <a:p>
            <a:pPr algn="ctr"/>
            <a:endParaRPr lang="en-GB" sz="5101" b="1" dirty="0"/>
          </a:p>
        </p:txBody>
      </p:sp>
      <p:sp>
        <p:nvSpPr>
          <p:cNvPr id="5" name="Explosion 1 4"/>
          <p:cNvSpPr/>
          <p:nvPr/>
        </p:nvSpPr>
        <p:spPr>
          <a:xfrm rot="1138409">
            <a:off x="9575043" y="4776175"/>
            <a:ext cx="1898821" cy="247289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10 MINS</a:t>
            </a:r>
          </a:p>
          <a:p>
            <a:pPr algn="ctr"/>
            <a:endParaRPr lang="en-GB" sz="1801" dirty="0"/>
          </a:p>
        </p:txBody>
      </p:sp>
      <p:sp>
        <p:nvSpPr>
          <p:cNvPr id="6" name="Rounded Rectangle 5"/>
          <p:cNvSpPr/>
          <p:nvPr/>
        </p:nvSpPr>
        <p:spPr>
          <a:xfrm>
            <a:off x="1107347" y="5468756"/>
            <a:ext cx="8237989" cy="10877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WRITE 6 </a:t>
            </a:r>
            <a:r>
              <a:rPr lang="en-GB" sz="3200" dirty="0"/>
              <a:t>TEE PARAGRAPHS – ANALYSE INDIVIDUAL </a:t>
            </a:r>
            <a:r>
              <a:rPr lang="en-GB" sz="3200" dirty="0" smtClean="0"/>
              <a:t>WORD CLASSES!</a:t>
            </a:r>
            <a:endParaRPr lang="en-GB" sz="3200" dirty="0"/>
          </a:p>
        </p:txBody>
      </p:sp>
    </p:spTree>
    <p:extLst>
      <p:ext uri="{BB962C8B-B14F-4D97-AF65-F5344CB8AC3E}">
        <p14:creationId xmlns:p14="http://schemas.microsoft.com/office/powerpoint/2010/main" val="3780382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993143"/>
          </a:xfrm>
        </p:spPr>
        <p:txBody>
          <a:bodyPr>
            <a:noAutofit/>
          </a:bodyPr>
          <a:lstStyle/>
          <a:p>
            <a:pPr algn="ctr"/>
            <a:r>
              <a:rPr lang="en-GB" sz="3600" b="1" dirty="0"/>
              <a:t>Question </a:t>
            </a:r>
            <a:r>
              <a:rPr lang="en-GB" sz="3600" b="1" dirty="0" smtClean="0"/>
              <a:t>2 - </a:t>
            </a:r>
            <a:r>
              <a:rPr lang="en-GB" sz="3600" b="1" dirty="0"/>
              <a:t>Sentence Starters</a:t>
            </a:r>
          </a:p>
        </p:txBody>
      </p:sp>
      <p:sp>
        <p:nvSpPr>
          <p:cNvPr id="6" name="Rectangle 4"/>
          <p:cNvSpPr>
            <a:spLocks noChangeArrowheads="1"/>
          </p:cNvSpPr>
          <p:nvPr/>
        </p:nvSpPr>
        <p:spPr bwMode="auto">
          <a:xfrm>
            <a:off x="486669" y="4782765"/>
            <a:ext cx="6163867" cy="206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1" rIns="91440" bIns="45721" numCol="1" anchor="ctr" anchorCtr="0" compatLnSpc="1">
            <a:prstTxWarp prst="textNoShape">
              <a:avLst/>
            </a:prstTxWarp>
            <a:spAutoFit/>
          </a:bodyPr>
          <a:lstStyle/>
          <a:p>
            <a:pPr defTabSz="914411" eaLnBrk="0" fontAlgn="base" hangingPunct="0">
              <a:spcBef>
                <a:spcPct val="0"/>
              </a:spcBef>
              <a:spcAft>
                <a:spcPct val="0"/>
              </a:spcAft>
            </a:pPr>
            <a:r>
              <a:rPr lang="en-GB" altLang="en-US" sz="1050" b="1" u="sng" dirty="0">
                <a:solidFill>
                  <a:srgbClr val="FF0000"/>
                </a:solidFill>
                <a:latin typeface="Arial" panose="020B0604020202020204" pitchFamily="34" charset="0"/>
                <a:ea typeface="Calibri" panose="020F0502020204030204" pitchFamily="34" charset="0"/>
                <a:cs typeface="Arial" panose="020B0604020202020204" pitchFamily="34" charset="0"/>
              </a:rPr>
              <a:t>Sentence Forms. </a:t>
            </a:r>
            <a:endParaRPr lang="en-GB" altLang="en-US" sz="1050" dirty="0"/>
          </a:p>
          <a:p>
            <a:pPr defTabSz="914411" eaLnBrk="0" fontAlgn="base" hangingPunct="0">
              <a:spcBef>
                <a:spcPct val="0"/>
              </a:spcBef>
              <a:spcAft>
                <a:spcPct val="0"/>
              </a:spcAft>
            </a:pPr>
            <a:r>
              <a:rPr lang="en-GB" altLang="en-US" sz="1001" dirty="0">
                <a:latin typeface="Calibri" panose="020F0502020204030204" pitchFamily="34" charset="0"/>
                <a:ea typeface="Calibri" panose="020F0502020204030204" pitchFamily="34" charset="0"/>
                <a:cs typeface="Times New Roman" panose="02020603050405020304" pitchFamily="18" charset="0"/>
              </a:rPr>
              <a:t>The (over/singular) use of the simple sentence(s) ___________________________ here suggests…………..</a:t>
            </a:r>
            <a:endParaRPr lang="en-GB" altLang="en-US" sz="1001" dirty="0"/>
          </a:p>
          <a:p>
            <a:pPr defTabSz="914411" eaLnBrk="0" fontAlgn="base" hangingPunct="0">
              <a:spcBef>
                <a:spcPct val="0"/>
              </a:spcBef>
              <a:spcAft>
                <a:spcPct val="0"/>
              </a:spcAft>
            </a:pPr>
            <a:r>
              <a:rPr lang="en-GB" altLang="en-US" sz="1001" dirty="0">
                <a:latin typeface="Calibri" panose="020F0502020204030204" pitchFamily="34" charset="0"/>
                <a:ea typeface="Calibri" panose="020F0502020204030204" pitchFamily="34" charset="0"/>
                <a:cs typeface="Times New Roman" panose="02020603050405020304" pitchFamily="18" charset="0"/>
              </a:rPr>
              <a:t>The (over/singular) use of the complex sentence(s) _______________________________ suggests…………………….</a:t>
            </a:r>
            <a:endParaRPr lang="en-GB" altLang="en-US" sz="1001" dirty="0"/>
          </a:p>
          <a:p>
            <a:pPr defTabSz="914411" eaLnBrk="0" fontAlgn="base" hangingPunct="0">
              <a:spcBef>
                <a:spcPct val="0"/>
              </a:spcBef>
              <a:spcAft>
                <a:spcPct val="0"/>
              </a:spcAft>
            </a:pPr>
            <a:r>
              <a:rPr lang="en-GB" altLang="en-US" sz="1001" dirty="0">
                <a:latin typeface="Calibri" panose="020F0502020204030204" pitchFamily="34" charset="0"/>
                <a:ea typeface="Calibri" panose="020F0502020204030204" pitchFamily="34" charset="0"/>
                <a:cs typeface="Times New Roman" panose="02020603050405020304" pitchFamily="18" charset="0"/>
              </a:rPr>
              <a:t>The use of the compound sentence _________________ suggests…………………………………</a:t>
            </a:r>
            <a:endParaRPr lang="en-GB" altLang="en-US" sz="1001" dirty="0"/>
          </a:p>
          <a:p>
            <a:pPr defTabSz="914411" eaLnBrk="0" fontAlgn="base" hangingPunct="0">
              <a:spcBef>
                <a:spcPct val="0"/>
              </a:spcBef>
              <a:spcAft>
                <a:spcPct val="0"/>
              </a:spcAft>
            </a:pPr>
            <a:r>
              <a:rPr lang="en-GB" altLang="en-US" sz="1001" dirty="0">
                <a:latin typeface="Calibri" panose="020F0502020204030204" pitchFamily="34" charset="0"/>
                <a:ea typeface="Calibri" panose="020F0502020204030204" pitchFamily="34" charset="0"/>
                <a:cs typeface="Times New Roman" panose="02020603050405020304" pitchFamily="18" charset="0"/>
              </a:rPr>
              <a:t>The use of the compound-complex/complex-compound sentence _______________________ suggests</a:t>
            </a:r>
            <a:r>
              <a:rPr lang="en-GB" altLang="en-US" sz="1001" dirty="0" smtClean="0">
                <a:latin typeface="Calibri" panose="020F0502020204030204" pitchFamily="34" charset="0"/>
                <a:ea typeface="Calibri" panose="020F0502020204030204" pitchFamily="34" charset="0"/>
                <a:cs typeface="Times New Roman" panose="02020603050405020304" pitchFamily="18" charset="0"/>
              </a:rPr>
              <a:t>……………</a:t>
            </a:r>
            <a:endParaRPr lang="en-GB" altLang="en-US" sz="1001" dirty="0"/>
          </a:p>
          <a:p>
            <a:pPr defTabSz="914411" eaLnBrk="0" fontAlgn="base" hangingPunct="0">
              <a:spcBef>
                <a:spcPct val="0"/>
              </a:spcBef>
              <a:spcAft>
                <a:spcPct val="0"/>
              </a:spcAft>
            </a:pPr>
            <a:r>
              <a:rPr lang="en-GB" altLang="en-US" sz="1001" dirty="0">
                <a:latin typeface="Calibri" panose="020F0502020204030204" pitchFamily="34" charset="0"/>
                <a:ea typeface="Calibri" panose="020F0502020204030204" pitchFamily="34" charset="0"/>
                <a:cs typeface="Times New Roman" panose="02020603050405020304" pitchFamily="18" charset="0"/>
              </a:rPr>
              <a:t>The use of minor sentences such as ______  suggests……… </a:t>
            </a:r>
          </a:p>
          <a:p>
            <a:pPr defTabSz="914411" eaLnBrk="0" fontAlgn="base" hangingPunct="0">
              <a:spcBef>
                <a:spcPct val="0"/>
              </a:spcBef>
              <a:spcAft>
                <a:spcPct val="0"/>
              </a:spcAft>
            </a:pPr>
            <a:r>
              <a:rPr lang="en-GB" altLang="en-US" sz="1001" dirty="0">
                <a:latin typeface="Calibri" panose="020F0502020204030204" pitchFamily="34" charset="0"/>
                <a:cs typeface="Times New Roman" panose="02020603050405020304" pitchFamily="18" charset="0"/>
              </a:rPr>
              <a:t>The repetitive use of ___________ sentence forms suggests…</a:t>
            </a:r>
            <a:endParaRPr lang="en-GB" altLang="en-US" sz="1001" dirty="0"/>
          </a:p>
          <a:p>
            <a:pPr defTabSz="914411" eaLnBrk="0" fontAlgn="base" hangingPunct="0">
              <a:spcBef>
                <a:spcPct val="0"/>
              </a:spcBef>
              <a:spcAft>
                <a:spcPct val="0"/>
              </a:spcAft>
            </a:pPr>
            <a:r>
              <a:rPr lang="en-GB" altLang="en-US" sz="1001" dirty="0">
                <a:latin typeface="Calibri" panose="020F0502020204030204" pitchFamily="34" charset="0"/>
                <a:ea typeface="Calibri" panose="020F0502020204030204" pitchFamily="34" charset="0"/>
                <a:cs typeface="Times New Roman" panose="02020603050405020304" pitchFamily="18" charset="0"/>
              </a:rPr>
              <a:t>The mixture/sporadic use of sentence forms suggests………………..</a:t>
            </a:r>
            <a:endParaRPr lang="en-GB" altLang="en-US" sz="1001" dirty="0"/>
          </a:p>
          <a:p>
            <a:pPr defTabSz="914411" eaLnBrk="0" fontAlgn="base" hangingPunct="0">
              <a:spcBef>
                <a:spcPct val="0"/>
              </a:spcBef>
              <a:spcAft>
                <a:spcPct val="0"/>
              </a:spcAft>
            </a:pPr>
            <a:r>
              <a:rPr lang="en-GB" altLang="en-US" sz="1001" dirty="0">
                <a:latin typeface="Calibri" panose="020F0502020204030204" pitchFamily="34" charset="0"/>
                <a:ea typeface="Calibri" panose="020F0502020204030204" pitchFamily="34" charset="0"/>
                <a:cs typeface="Times New Roman" panose="02020603050405020304" pitchFamily="18" charset="0"/>
              </a:rPr>
              <a:t>The interrogative _____________________ suggests……………………..</a:t>
            </a:r>
            <a:endParaRPr lang="en-GB" altLang="en-US" sz="1001" dirty="0"/>
          </a:p>
          <a:p>
            <a:pPr defTabSz="914411" eaLnBrk="0" fontAlgn="base" hangingPunct="0">
              <a:spcBef>
                <a:spcPct val="0"/>
              </a:spcBef>
              <a:spcAft>
                <a:spcPct val="0"/>
              </a:spcAft>
            </a:pPr>
            <a:r>
              <a:rPr lang="en-GB" altLang="en-US" sz="1001" dirty="0">
                <a:latin typeface="Calibri" panose="020F0502020204030204" pitchFamily="34" charset="0"/>
                <a:ea typeface="Calibri" panose="020F0502020204030204" pitchFamily="34" charset="0"/>
                <a:cs typeface="Times New Roman" panose="02020603050405020304" pitchFamily="18" charset="0"/>
              </a:rPr>
              <a:t>The declarative ______________________ suggests………………………………</a:t>
            </a:r>
            <a:endParaRPr lang="en-GB" altLang="en-US" sz="1001" dirty="0"/>
          </a:p>
          <a:p>
            <a:pPr defTabSz="914411" eaLnBrk="0" fontAlgn="base" hangingPunct="0">
              <a:spcBef>
                <a:spcPct val="0"/>
              </a:spcBef>
              <a:spcAft>
                <a:spcPct val="0"/>
              </a:spcAft>
            </a:pPr>
            <a:r>
              <a:rPr lang="en-GB" altLang="en-US" sz="1001" dirty="0">
                <a:latin typeface="Calibri" panose="020F0502020204030204" pitchFamily="34" charset="0"/>
                <a:ea typeface="Calibri" panose="020F0502020204030204" pitchFamily="34" charset="0"/>
                <a:cs typeface="Times New Roman" panose="02020603050405020304" pitchFamily="18" charset="0"/>
              </a:rPr>
              <a:t>The imperative ________________________ suggests……………………………….</a:t>
            </a:r>
            <a:endParaRPr lang="en-GB" altLang="en-US" sz="1001" dirty="0"/>
          </a:p>
          <a:p>
            <a:pPr defTabSz="914411" eaLnBrk="0" fontAlgn="base" hangingPunct="0">
              <a:spcBef>
                <a:spcPct val="0"/>
              </a:spcBef>
              <a:spcAft>
                <a:spcPct val="0"/>
              </a:spcAft>
            </a:pPr>
            <a:r>
              <a:rPr lang="en-GB" altLang="en-US" sz="1001" dirty="0">
                <a:latin typeface="Calibri" panose="020F0502020204030204" pitchFamily="34" charset="0"/>
                <a:ea typeface="Calibri" panose="020F0502020204030204" pitchFamily="34" charset="0"/>
                <a:cs typeface="Times New Roman" panose="02020603050405020304" pitchFamily="18" charset="0"/>
              </a:rPr>
              <a:t>The </a:t>
            </a:r>
            <a:r>
              <a:rPr lang="en-GB" altLang="en-US" sz="1001" dirty="0" err="1">
                <a:latin typeface="Calibri" panose="020F0502020204030204" pitchFamily="34" charset="0"/>
                <a:ea typeface="Calibri" panose="020F0502020204030204" pitchFamily="34" charset="0"/>
                <a:cs typeface="Times New Roman" panose="02020603050405020304" pitchFamily="18" charset="0"/>
              </a:rPr>
              <a:t>exclamative</a:t>
            </a:r>
            <a:r>
              <a:rPr lang="en-GB" altLang="en-US" sz="1001" dirty="0">
                <a:latin typeface="Calibri" panose="020F0502020204030204" pitchFamily="34" charset="0"/>
                <a:ea typeface="Calibri" panose="020F0502020204030204" pitchFamily="34" charset="0"/>
                <a:cs typeface="Times New Roman" panose="02020603050405020304" pitchFamily="18" charset="0"/>
              </a:rPr>
              <a:t> _________________________ suggests……………………………</a:t>
            </a:r>
            <a:endParaRPr lang="en-GB" altLang="en-US" sz="1001" dirty="0"/>
          </a:p>
          <a:p>
            <a:pPr defTabSz="914411" eaLnBrk="0" fontAlgn="base" hangingPunct="0">
              <a:spcBef>
                <a:spcPct val="0"/>
              </a:spcBef>
              <a:spcAft>
                <a:spcPct val="0"/>
              </a:spcAft>
            </a:pPr>
            <a:endParaRPr lang="en-GB" altLang="en-US" sz="800" dirty="0">
              <a:latin typeface="Arial" panose="020B0604020202020204" pitchFamily="34" charset="0"/>
            </a:endParaRPr>
          </a:p>
        </p:txBody>
      </p:sp>
      <p:sp>
        <p:nvSpPr>
          <p:cNvPr id="7" name="Rectangle 6"/>
          <p:cNvSpPr/>
          <p:nvPr/>
        </p:nvSpPr>
        <p:spPr>
          <a:xfrm>
            <a:off x="6096000" y="794970"/>
            <a:ext cx="5301342" cy="4093428"/>
          </a:xfrm>
          <a:prstGeom prst="rect">
            <a:avLst/>
          </a:prstGeom>
        </p:spPr>
        <p:txBody>
          <a:bodyPr wrap="square">
            <a:spAutoFit/>
          </a:bodyPr>
          <a:lstStyle/>
          <a:p>
            <a:pPr lvl="0" eaLnBrk="0" fontAlgn="base" hangingPunct="0">
              <a:spcBef>
                <a:spcPct val="0"/>
              </a:spcBef>
              <a:spcAft>
                <a:spcPct val="0"/>
              </a:spcAft>
            </a:pPr>
            <a:r>
              <a:rPr lang="en-GB" altLang="en-US" sz="1050" b="1" u="sng" dirty="0">
                <a:solidFill>
                  <a:srgbClr val="FF0000"/>
                </a:solidFill>
                <a:latin typeface="Arial" panose="020B0604020202020204" pitchFamily="34" charset="0"/>
                <a:ea typeface="Calibri" panose="020F0502020204030204" pitchFamily="34" charset="0"/>
                <a:cs typeface="Arial" panose="020B0604020202020204" pitchFamily="34" charset="0"/>
              </a:rPr>
              <a:t>Language Features and Techniques </a:t>
            </a:r>
            <a:endParaRPr lang="en-GB" altLang="en-US" sz="1050"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simile 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metaphor _________________ symbolises …………………….</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alliteration ______________________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personification of _________________________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oxymoron _____________________________ mirrors……………………………………..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figurative phrase ______________ explores…………..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______ imagery in ____________________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internal rhyme __________________ ……………………………</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rhetorical question _____________________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rhetorical device ____________________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use of anaphora _____________________ reflects………………………………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pun 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malapropism ________________________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use of pathetic fallacy in ______________________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euphemism _______________________________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analogy of _____________________________ is used……………………… to replicate…</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onomatopoeic __________________ conveys a sense of………….</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___________ is a motif that underpins…………………………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___________ is a bildungsroman that documents ________________ in their emotional journey……………………</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hyperbolic phrase ______________________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metonym ___________ symbolises…</a:t>
            </a:r>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description of ______</a:t>
            </a:r>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authentic direct speech of ________</a:t>
            </a:r>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use of listing here suggests….</a:t>
            </a:r>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dramatic narrative/emotive anecdote….</a:t>
            </a:r>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repetition of …. Suggests…</a:t>
            </a:r>
          </a:p>
          <a:p>
            <a:pPr lvl="0" eaLnBrk="0" fontAlgn="base" hangingPunct="0">
              <a:spcBef>
                <a:spcPct val="0"/>
              </a:spcBef>
              <a:spcAft>
                <a:spcPct val="0"/>
              </a:spcAft>
            </a:pPr>
            <a:r>
              <a:rPr lang="en-GB" altLang="en-US" sz="900" b="1" dirty="0" smtClean="0"/>
              <a:t>The symbolic nature of the …</a:t>
            </a:r>
            <a:endParaRPr lang="en-GB" altLang="en-US" sz="900" b="1" dirty="0"/>
          </a:p>
        </p:txBody>
      </p:sp>
      <p:sp>
        <p:nvSpPr>
          <p:cNvPr id="8" name="Rectangle 7"/>
          <p:cNvSpPr/>
          <p:nvPr/>
        </p:nvSpPr>
        <p:spPr>
          <a:xfrm>
            <a:off x="486669" y="799352"/>
            <a:ext cx="4396642" cy="3716402"/>
          </a:xfrm>
          <a:prstGeom prst="rect">
            <a:avLst/>
          </a:prstGeom>
        </p:spPr>
        <p:txBody>
          <a:bodyPr wrap="square">
            <a:spAutoFit/>
          </a:bodyPr>
          <a:lstStyle/>
          <a:p>
            <a:pPr eaLnBrk="0" fontAlgn="base" hangingPunct="0">
              <a:spcBef>
                <a:spcPct val="0"/>
              </a:spcBef>
              <a:spcAft>
                <a:spcPct val="0"/>
              </a:spcAft>
            </a:pPr>
            <a:r>
              <a:rPr lang="en-GB" altLang="en-US" sz="1050" b="1" u="sng" dirty="0">
                <a:solidFill>
                  <a:srgbClr val="FF0000"/>
                </a:solidFill>
                <a:latin typeface="Arial" panose="020B0604020202020204" pitchFamily="34" charset="0"/>
                <a:ea typeface="Calibri" panose="020F0502020204030204" pitchFamily="34" charset="0"/>
                <a:cs typeface="Arial" panose="020B0604020202020204" pitchFamily="34" charset="0"/>
              </a:rPr>
              <a:t>Word Classes, Phrases, Grammar</a:t>
            </a:r>
            <a:endParaRPr lang="en-GB" altLang="en-US" sz="1050"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word __________ suggests………….</a:t>
            </a:r>
          </a:p>
          <a:p>
            <a:pPr lvl="0" eaLnBrk="0" fontAlgn="base" hangingPunct="0">
              <a:spcBef>
                <a:spcPct val="0"/>
              </a:spcBef>
              <a:spcAft>
                <a:spcPct val="0"/>
              </a:spcAft>
            </a:pPr>
            <a:r>
              <a:rPr lang="en-GB" altLang="en-US" sz="900" b="1" dirty="0">
                <a:latin typeface="Calibri" panose="020F0502020204030204" pitchFamily="34" charset="0"/>
                <a:cs typeface="Times New Roman" panose="02020603050405020304" pitchFamily="18" charset="0"/>
              </a:rPr>
              <a:t>The adjective 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noun 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verb 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adverb 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adjective(s) __________________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phrase __________________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noun phrase ____________________ implies…</a:t>
            </a:r>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verb phrase _________________ implies…</a:t>
            </a:r>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preposition 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interjection _____________________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conjunction _________________ suggests………………………</a:t>
            </a:r>
          </a:p>
          <a:p>
            <a:pPr lvl="0" eaLnBrk="0" fontAlgn="base" hangingPunct="0">
              <a:spcBef>
                <a:spcPct val="0"/>
              </a:spcBef>
              <a:spcAft>
                <a:spcPct val="0"/>
              </a:spcAft>
            </a:pPr>
            <a:r>
              <a:rPr lang="en-GB" altLang="en-US" sz="900" b="1" dirty="0">
                <a:latin typeface="Calibri" panose="020F0502020204030204" pitchFamily="34" charset="0"/>
                <a:cs typeface="Times New Roman" panose="02020603050405020304" pitchFamily="18" charset="0"/>
              </a:rPr>
              <a:t>The repetitive use of the conjunction “for/and/nor/but/or/yet/so” could symbolise…</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writer’s use of the pronoun _____________________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collective pronoun _________________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informal phrasing of ___________ suggests…………………</a:t>
            </a:r>
            <a:endParaRPr lang="en-GB" altLang="en-US" sz="900" b="1" dirty="0"/>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colloquial use of ___________ suggests………………</a:t>
            </a:r>
          </a:p>
          <a:p>
            <a:pPr lvl="0" eaLnBrk="0" fontAlgn="base" hangingPunct="0">
              <a:spcBef>
                <a:spcPct val="0"/>
              </a:spcBef>
              <a:spcAft>
                <a:spcPct val="0"/>
              </a:spcAft>
            </a:pPr>
            <a:r>
              <a:rPr lang="en-GB" altLang="en-US" sz="900" b="1" dirty="0">
                <a:latin typeface="Calibri" panose="020F0502020204030204" pitchFamily="34" charset="0"/>
                <a:ea typeface="Calibri" panose="020F0502020204030204" pitchFamily="34" charset="0"/>
                <a:cs typeface="Times New Roman" panose="02020603050405020304" pitchFamily="18" charset="0"/>
              </a:rPr>
              <a:t>The formal phrasing ________ is used to indicate…</a:t>
            </a:r>
          </a:p>
          <a:p>
            <a:pPr lvl="0" eaLnBrk="0" fontAlgn="base" hangingPunct="0">
              <a:spcBef>
                <a:spcPct val="0"/>
              </a:spcBef>
              <a:spcAft>
                <a:spcPct val="0"/>
              </a:spcAft>
            </a:pPr>
            <a:r>
              <a:rPr lang="en-GB" altLang="en-US" sz="900" b="1" dirty="0">
                <a:latin typeface="Calibri" panose="020F0502020204030204" pitchFamily="34" charset="0"/>
                <a:cs typeface="Times New Roman" panose="02020603050405020304" pitchFamily="18" charset="0"/>
              </a:rPr>
              <a:t>The writer’s use of the adjectives ____ ________ ________ suggest…</a:t>
            </a:r>
          </a:p>
          <a:p>
            <a:pPr lvl="0" eaLnBrk="0" fontAlgn="base" hangingPunct="0">
              <a:spcBef>
                <a:spcPct val="0"/>
              </a:spcBef>
              <a:spcAft>
                <a:spcPct val="0"/>
              </a:spcAft>
            </a:pPr>
            <a:r>
              <a:rPr lang="en-GB" altLang="en-US" sz="900" b="1" dirty="0">
                <a:latin typeface="Calibri" panose="020F0502020204030204" pitchFamily="34" charset="0"/>
                <a:cs typeface="Times New Roman" panose="02020603050405020304" pitchFamily="18" charset="0"/>
              </a:rPr>
              <a:t>The first person address ____ is used…</a:t>
            </a:r>
          </a:p>
          <a:p>
            <a:pPr lvl="0" eaLnBrk="0" fontAlgn="base" hangingPunct="0">
              <a:spcBef>
                <a:spcPct val="0"/>
              </a:spcBef>
              <a:spcAft>
                <a:spcPct val="0"/>
              </a:spcAft>
            </a:pPr>
            <a:r>
              <a:rPr lang="en-GB" altLang="en-US" sz="900" b="1" dirty="0">
                <a:latin typeface="Calibri" panose="020F0502020204030204" pitchFamily="34" charset="0"/>
                <a:cs typeface="Times New Roman" panose="02020603050405020304" pitchFamily="18" charset="0"/>
              </a:rPr>
              <a:t>The second person direct address “You”/”Yourself” is used…</a:t>
            </a:r>
          </a:p>
          <a:p>
            <a:pPr lvl="0" eaLnBrk="0" fontAlgn="base" hangingPunct="0">
              <a:spcBef>
                <a:spcPct val="0"/>
              </a:spcBef>
              <a:spcAft>
                <a:spcPct val="0"/>
              </a:spcAft>
            </a:pPr>
            <a:r>
              <a:rPr lang="en-GB" altLang="en-US" sz="900" b="1" dirty="0">
                <a:latin typeface="Calibri" panose="020F0502020204030204" pitchFamily="34" charset="0"/>
                <a:cs typeface="Times New Roman" panose="02020603050405020304" pitchFamily="18" charset="0"/>
              </a:rPr>
              <a:t>The speech is punctuated with semi-colons/exclamation points/question points…</a:t>
            </a:r>
          </a:p>
          <a:p>
            <a:pPr lvl="0" eaLnBrk="0" fontAlgn="base" hangingPunct="0">
              <a:spcBef>
                <a:spcPct val="0"/>
              </a:spcBef>
              <a:spcAft>
                <a:spcPct val="0"/>
              </a:spcAft>
            </a:pPr>
            <a:r>
              <a:rPr lang="en-GB" altLang="en-US" sz="900" b="1" dirty="0">
                <a:latin typeface="Calibri" panose="020F0502020204030204" pitchFamily="34" charset="0"/>
                <a:cs typeface="Times New Roman" panose="02020603050405020304" pitchFamily="18" charset="0"/>
              </a:rPr>
              <a:t>The use of ellipsis indicates…</a:t>
            </a:r>
          </a:p>
          <a:p>
            <a:pPr lvl="0" eaLnBrk="0" fontAlgn="base" hangingPunct="0">
              <a:spcBef>
                <a:spcPct val="0"/>
              </a:spcBef>
              <a:spcAft>
                <a:spcPct val="0"/>
              </a:spcAft>
            </a:pPr>
            <a:r>
              <a:rPr lang="en-GB" altLang="en-US" sz="900" b="1" dirty="0">
                <a:latin typeface="Calibri" panose="020F0502020204030204" pitchFamily="34" charset="0"/>
                <a:cs typeface="Times New Roman" panose="02020603050405020304" pitchFamily="18" charset="0"/>
              </a:rPr>
              <a:t>The serialised comma…</a:t>
            </a:r>
          </a:p>
          <a:p>
            <a:pPr lvl="0" eaLnBrk="0" fontAlgn="base" hangingPunct="0">
              <a:spcBef>
                <a:spcPct val="0"/>
              </a:spcBef>
              <a:spcAft>
                <a:spcPct val="0"/>
              </a:spcAft>
            </a:pPr>
            <a:r>
              <a:rPr lang="en-GB" altLang="en-US" sz="900" b="1" dirty="0">
                <a:latin typeface="Calibri" panose="020F0502020204030204" pitchFamily="34" charset="0"/>
                <a:cs typeface="Times New Roman" panose="02020603050405020304" pitchFamily="18" charset="0"/>
              </a:rPr>
              <a:t>Such language use helps us sympathise/empathise/side/dislike ___________</a:t>
            </a:r>
            <a:endParaRPr lang="en-GB" altLang="en-US" sz="900" b="1" dirty="0"/>
          </a:p>
        </p:txBody>
      </p:sp>
      <p:sp>
        <p:nvSpPr>
          <p:cNvPr id="3" name="TextBox 2"/>
          <p:cNvSpPr txBox="1"/>
          <p:nvPr/>
        </p:nvSpPr>
        <p:spPr>
          <a:xfrm>
            <a:off x="6650536" y="5116338"/>
            <a:ext cx="5159829" cy="1569660"/>
          </a:xfrm>
          <a:prstGeom prst="rect">
            <a:avLst/>
          </a:prstGeom>
          <a:solidFill>
            <a:srgbClr val="00B0F0"/>
          </a:solidFill>
        </p:spPr>
        <p:txBody>
          <a:bodyPr wrap="square" rtlCol="0">
            <a:spAutoFit/>
          </a:bodyPr>
          <a:lstStyle/>
          <a:p>
            <a:pPr algn="ctr"/>
            <a:r>
              <a:rPr lang="en-GB" sz="3200" b="1" dirty="0"/>
              <a:t>Write 6 TEE </a:t>
            </a:r>
            <a:r>
              <a:rPr lang="en-GB" sz="3200" b="1" dirty="0" smtClean="0"/>
              <a:t>paragraphs. Use two sentence starters from each sub-heading.</a:t>
            </a:r>
            <a:endParaRPr lang="en-GB" sz="3200" b="1" dirty="0"/>
          </a:p>
        </p:txBody>
      </p:sp>
    </p:spTree>
    <p:extLst>
      <p:ext uri="{BB962C8B-B14F-4D97-AF65-F5344CB8AC3E}">
        <p14:creationId xmlns:p14="http://schemas.microsoft.com/office/powerpoint/2010/main" val="2520093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4" y="2"/>
            <a:ext cx="10515600" cy="1325563"/>
          </a:xfrm>
        </p:spPr>
        <p:txBody>
          <a:bodyPr/>
          <a:lstStyle/>
          <a:p>
            <a:r>
              <a:rPr lang="en-GB" b="1" dirty="0"/>
              <a:t>QUESTION 2: AO2 </a:t>
            </a:r>
            <a:r>
              <a:rPr lang="en-GB" b="1" dirty="0" smtClean="0"/>
              <a:t>– Language - Criteria</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73274348"/>
              </p:ext>
            </p:extLst>
          </p:nvPr>
        </p:nvGraphicFramePr>
        <p:xfrm>
          <a:off x="300028" y="1318276"/>
          <a:ext cx="9841018" cy="5129641"/>
        </p:xfrm>
        <a:graphic>
          <a:graphicData uri="http://schemas.openxmlformats.org/drawingml/2006/table">
            <a:tbl>
              <a:tblPr firstRow="1" firstCol="1" bandRow="1">
                <a:tableStyleId>{5940675A-B579-460E-94D1-54222C63F5DA}</a:tableStyleId>
              </a:tblPr>
              <a:tblGrid>
                <a:gridCol w="2577614"/>
                <a:gridCol w="7263404"/>
              </a:tblGrid>
              <a:tr h="326137">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07000"/>
                        </a:lnSpc>
                        <a:spcAft>
                          <a:spcPts val="0"/>
                        </a:spcAft>
                      </a:pPr>
                      <a:r>
                        <a:rPr lang="en-GB" sz="2000" b="1" dirty="0">
                          <a:effectLst/>
                        </a:rPr>
                        <a:t>Skill Descriptors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328969">
                <a:tc gridSpan="2">
                  <a:txBody>
                    <a:bodyPr/>
                    <a:lstStyle/>
                    <a:p>
                      <a:pPr>
                        <a:spcAft>
                          <a:spcPts val="0"/>
                        </a:spcAft>
                      </a:pPr>
                      <a:r>
                        <a:rPr lang="en-GB" sz="1600" dirty="0">
                          <a:effectLst/>
                        </a:rPr>
                        <a:t>This question assesses Language </a:t>
                      </a:r>
                      <a:r>
                        <a:rPr lang="en-GB" sz="1600" dirty="0" err="1">
                          <a:effectLst/>
                        </a:rPr>
                        <a:t>ie</a:t>
                      </a:r>
                      <a:r>
                        <a:rPr lang="en-GB" sz="1600" dirty="0">
                          <a:effectLst/>
                        </a:rPr>
                        <a:t>: Words / Phrases / Language Features / Language Techniques / Sentence Forms </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solidFill>
                      <a:schemeClr val="accent2">
                        <a:lumMod val="20000"/>
                        <a:lumOff val="80000"/>
                      </a:schemeClr>
                    </a:solidFill>
                  </a:tcPr>
                </a:tc>
                <a:tc hMerge="1">
                  <a:txBody>
                    <a:bodyPr/>
                    <a:lstStyle/>
                    <a:p>
                      <a:endParaRPr lang="en-GB"/>
                    </a:p>
                  </a:txBody>
                  <a:tcPr/>
                </a:tc>
              </a:tr>
              <a:tr h="992443">
                <a:tc>
                  <a:txBody>
                    <a:bodyPr/>
                    <a:lstStyle/>
                    <a:p>
                      <a:pPr algn="ctr">
                        <a:spcAft>
                          <a:spcPts val="0"/>
                        </a:spcAft>
                      </a:pPr>
                      <a:r>
                        <a:rPr lang="en-GB" sz="1600" b="1" dirty="0">
                          <a:effectLst/>
                        </a:rPr>
                        <a:t>Level 4</a:t>
                      </a:r>
                    </a:p>
                    <a:p>
                      <a:pPr algn="ctr">
                        <a:spcAft>
                          <a:spcPts val="0"/>
                        </a:spcAft>
                      </a:pPr>
                      <a:r>
                        <a:rPr lang="en-GB" sz="1600" dirty="0">
                          <a:effectLst/>
                        </a:rPr>
                        <a:t> </a:t>
                      </a:r>
                    </a:p>
                    <a:p>
                      <a:pPr algn="ctr">
                        <a:spcAft>
                          <a:spcPts val="0"/>
                        </a:spcAft>
                      </a:pPr>
                      <a:r>
                        <a:rPr lang="en-GB" sz="1600" i="1" dirty="0">
                          <a:effectLst/>
                        </a:rPr>
                        <a:t>Perceptive, detailed</a:t>
                      </a:r>
                    </a:p>
                    <a:p>
                      <a:pPr algn="ctr">
                        <a:lnSpc>
                          <a:spcPct val="107000"/>
                        </a:lnSpc>
                        <a:spcAft>
                          <a:spcPts val="0"/>
                        </a:spcAft>
                      </a:pPr>
                      <a:r>
                        <a:rPr lang="en-GB" sz="1600" dirty="0">
                          <a:solidFill>
                            <a:srgbClr val="FF0000"/>
                          </a:solidFill>
                          <a:effectLst/>
                        </a:rPr>
                        <a:t>7-8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en-GB" sz="1600" dirty="0">
                          <a:effectLst/>
                        </a:rPr>
                        <a:t>Shows detailed and perceptive understanding of </a:t>
                      </a:r>
                      <a:r>
                        <a:rPr lang="en-GB" sz="1600" dirty="0" smtClean="0">
                          <a:effectLst/>
                        </a:rPr>
                        <a:t>language: </a:t>
                      </a:r>
                      <a:endParaRPr lang="en-GB" sz="1600" dirty="0">
                        <a:effectLst/>
                      </a:endParaRPr>
                    </a:p>
                    <a:p>
                      <a:pPr marL="342900" lvl="0" indent="-342900">
                        <a:spcAft>
                          <a:spcPts val="0"/>
                        </a:spcAft>
                        <a:buFont typeface="Symbol" panose="05050102010706020507" pitchFamily="18" charset="2"/>
                        <a:buChar char=""/>
                      </a:pPr>
                      <a:r>
                        <a:rPr lang="en-GB" sz="1600" dirty="0">
                          <a:effectLst/>
                        </a:rPr>
                        <a:t>Analyses the effects of the writer’s choices of language </a:t>
                      </a:r>
                    </a:p>
                    <a:p>
                      <a:pPr marL="342900" lvl="0" indent="-342900">
                        <a:spcAft>
                          <a:spcPts val="0"/>
                        </a:spcAft>
                        <a:buFont typeface="Symbol" panose="05050102010706020507" pitchFamily="18" charset="2"/>
                        <a:buChar char=""/>
                      </a:pPr>
                      <a:r>
                        <a:rPr lang="en-GB" sz="1600" dirty="0">
                          <a:effectLst/>
                        </a:rPr>
                        <a:t>Selects a </a:t>
                      </a:r>
                      <a:r>
                        <a:rPr lang="en-GB" sz="1600" dirty="0" smtClean="0">
                          <a:effectLst/>
                        </a:rPr>
                        <a:t>judicious</a:t>
                      </a:r>
                      <a:r>
                        <a:rPr lang="en-GB" sz="1600" baseline="0" dirty="0" smtClean="0">
                          <a:effectLst/>
                        </a:rPr>
                        <a:t> range of textual detail</a:t>
                      </a:r>
                      <a:r>
                        <a:rPr lang="en-GB" sz="1600" dirty="0" smtClean="0">
                          <a:effectLst/>
                        </a:rPr>
                        <a:t> </a:t>
                      </a:r>
                      <a:endParaRPr lang="en-GB" sz="1600" dirty="0">
                        <a:effectLst/>
                      </a:endParaRPr>
                    </a:p>
                    <a:p>
                      <a:pPr marL="342900" lvl="0" indent="-342900">
                        <a:spcAft>
                          <a:spcPts val="0"/>
                        </a:spcAft>
                        <a:buFont typeface="Symbol" panose="05050102010706020507" pitchFamily="18" charset="2"/>
                        <a:buChar char=""/>
                      </a:pPr>
                      <a:r>
                        <a:rPr lang="en-GB" sz="1600" dirty="0" smtClean="0">
                          <a:effectLst/>
                        </a:rPr>
                        <a:t>Makes sophisticated and accurate use of </a:t>
                      </a:r>
                      <a:r>
                        <a:rPr lang="en-GB" sz="1600" dirty="0">
                          <a:effectLst/>
                        </a:rPr>
                        <a:t>subject </a:t>
                      </a:r>
                      <a:r>
                        <a:rPr lang="en-GB" sz="1600" dirty="0" smtClean="0">
                          <a:effectLst/>
                        </a:rPr>
                        <a:t>terminology</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solidFill>
                      <a:schemeClr val="bg1"/>
                    </a:solidFill>
                  </a:tcPr>
                </a:tc>
              </a:tr>
              <a:tr h="992443">
                <a:tc>
                  <a:txBody>
                    <a:bodyPr/>
                    <a:lstStyle/>
                    <a:p>
                      <a:pPr algn="ctr">
                        <a:spcAft>
                          <a:spcPts val="0"/>
                        </a:spcAft>
                      </a:pPr>
                      <a:r>
                        <a:rPr lang="en-GB" sz="1600" b="1" dirty="0">
                          <a:effectLst/>
                        </a:rPr>
                        <a:t>Level 3</a:t>
                      </a:r>
                    </a:p>
                    <a:p>
                      <a:pPr algn="ctr">
                        <a:spcAft>
                          <a:spcPts val="0"/>
                        </a:spcAft>
                      </a:pPr>
                      <a:r>
                        <a:rPr lang="en-GB" sz="1600" dirty="0">
                          <a:effectLst/>
                        </a:rPr>
                        <a:t> </a:t>
                      </a:r>
                    </a:p>
                    <a:p>
                      <a:pPr algn="ctr">
                        <a:spcAft>
                          <a:spcPts val="0"/>
                        </a:spcAft>
                      </a:pPr>
                      <a:r>
                        <a:rPr lang="en-GB" sz="1600" i="1" dirty="0">
                          <a:effectLst/>
                        </a:rPr>
                        <a:t>Clear, relevant</a:t>
                      </a:r>
                    </a:p>
                    <a:p>
                      <a:pPr algn="ctr">
                        <a:lnSpc>
                          <a:spcPct val="107000"/>
                        </a:lnSpc>
                        <a:spcAft>
                          <a:spcPts val="0"/>
                        </a:spcAft>
                      </a:pPr>
                      <a:r>
                        <a:rPr lang="en-GB" sz="1600" dirty="0">
                          <a:solidFill>
                            <a:srgbClr val="FF0000"/>
                          </a:solidFill>
                          <a:effectLst/>
                        </a:rPr>
                        <a:t>5-6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en-GB" sz="1600" dirty="0">
                          <a:effectLst/>
                        </a:rPr>
                        <a:t>Shows clear understanding of </a:t>
                      </a:r>
                      <a:r>
                        <a:rPr lang="en-GB" sz="1600" dirty="0" smtClean="0">
                          <a:effectLst/>
                        </a:rPr>
                        <a:t>language: </a:t>
                      </a:r>
                      <a:endParaRPr lang="en-GB" sz="1600" dirty="0">
                        <a:effectLst/>
                      </a:endParaRPr>
                    </a:p>
                    <a:p>
                      <a:pPr marL="342900" lvl="0" indent="-342900">
                        <a:spcAft>
                          <a:spcPts val="0"/>
                        </a:spcAft>
                        <a:buFont typeface="Symbol" panose="05050102010706020507" pitchFamily="18" charset="2"/>
                        <a:buChar char=""/>
                      </a:pPr>
                      <a:r>
                        <a:rPr lang="en-GB" sz="1600" dirty="0" smtClean="0">
                          <a:effectLst/>
                        </a:rPr>
                        <a:t>Explains</a:t>
                      </a:r>
                      <a:r>
                        <a:rPr lang="en-GB" sz="1600" baseline="0" dirty="0" smtClean="0">
                          <a:effectLst/>
                        </a:rPr>
                        <a:t> clearly</a:t>
                      </a:r>
                      <a:r>
                        <a:rPr lang="en-GB" sz="1600" dirty="0" smtClean="0">
                          <a:effectLst/>
                        </a:rPr>
                        <a:t> </a:t>
                      </a:r>
                      <a:r>
                        <a:rPr lang="en-GB" sz="1600" dirty="0">
                          <a:effectLst/>
                        </a:rPr>
                        <a:t>the effects of the writer’s choices of language </a:t>
                      </a:r>
                    </a:p>
                    <a:p>
                      <a:pPr marL="342900" lvl="0" indent="-342900">
                        <a:spcAft>
                          <a:spcPts val="0"/>
                        </a:spcAft>
                        <a:buFont typeface="Symbol" panose="05050102010706020507" pitchFamily="18" charset="2"/>
                        <a:buChar char=""/>
                      </a:pPr>
                      <a:r>
                        <a:rPr lang="en-GB" sz="1600" dirty="0">
                          <a:effectLst/>
                        </a:rPr>
                        <a:t>Selects a range of relevant </a:t>
                      </a:r>
                      <a:r>
                        <a:rPr lang="en-GB" sz="1600" dirty="0" smtClean="0">
                          <a:effectLst/>
                        </a:rPr>
                        <a:t>textual</a:t>
                      </a:r>
                      <a:r>
                        <a:rPr lang="en-GB" sz="1600" baseline="0" dirty="0" smtClean="0">
                          <a:effectLst/>
                        </a:rPr>
                        <a:t> detail</a:t>
                      </a:r>
                      <a:endParaRPr lang="en-GB" sz="1600" dirty="0">
                        <a:effectLst/>
                      </a:endParaRPr>
                    </a:p>
                    <a:p>
                      <a:pPr marL="342900" lvl="0" indent="-342900">
                        <a:spcAft>
                          <a:spcPts val="0"/>
                        </a:spcAft>
                        <a:buFont typeface="Symbol" panose="05050102010706020507" pitchFamily="18" charset="2"/>
                        <a:buChar char=""/>
                      </a:pPr>
                      <a:r>
                        <a:rPr lang="en-GB" sz="1600" dirty="0" smtClean="0">
                          <a:effectLst/>
                        </a:rPr>
                        <a:t>Makes clear and accurate use of subject terminology</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solidFill>
                      <a:schemeClr val="bg1"/>
                    </a:solidFill>
                  </a:tcPr>
                </a:tc>
              </a:tr>
              <a:tr h="992443">
                <a:tc>
                  <a:txBody>
                    <a:bodyPr/>
                    <a:lstStyle/>
                    <a:p>
                      <a:pPr algn="ctr">
                        <a:spcAft>
                          <a:spcPts val="0"/>
                        </a:spcAft>
                      </a:pPr>
                      <a:r>
                        <a:rPr lang="en-GB" sz="1600" b="1" dirty="0">
                          <a:effectLst/>
                        </a:rPr>
                        <a:t>Level 2</a:t>
                      </a:r>
                    </a:p>
                    <a:p>
                      <a:pPr algn="ctr">
                        <a:spcAft>
                          <a:spcPts val="0"/>
                        </a:spcAft>
                      </a:pPr>
                      <a:r>
                        <a:rPr lang="en-GB" sz="1600" dirty="0">
                          <a:effectLst/>
                        </a:rPr>
                        <a:t> </a:t>
                      </a:r>
                    </a:p>
                    <a:p>
                      <a:pPr algn="ctr">
                        <a:spcAft>
                          <a:spcPts val="0"/>
                        </a:spcAft>
                      </a:pPr>
                      <a:r>
                        <a:rPr lang="en-GB" sz="1600" i="1" dirty="0">
                          <a:effectLst/>
                        </a:rPr>
                        <a:t>Some, attempts</a:t>
                      </a:r>
                    </a:p>
                    <a:p>
                      <a:pPr algn="ctr">
                        <a:lnSpc>
                          <a:spcPct val="107000"/>
                        </a:lnSpc>
                        <a:spcAft>
                          <a:spcPts val="0"/>
                        </a:spcAft>
                      </a:pPr>
                      <a:r>
                        <a:rPr lang="en-GB" sz="1600" dirty="0">
                          <a:solidFill>
                            <a:srgbClr val="FF0000"/>
                          </a:solidFill>
                          <a:effectLst/>
                        </a:rPr>
                        <a:t>3-4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en-GB" sz="1600" dirty="0">
                          <a:effectLst/>
                        </a:rPr>
                        <a:t>Shows some understanding of </a:t>
                      </a:r>
                      <a:r>
                        <a:rPr lang="en-GB" sz="1600" dirty="0" smtClean="0">
                          <a:effectLst/>
                        </a:rPr>
                        <a:t>language: </a:t>
                      </a:r>
                      <a:endParaRPr lang="en-GB" sz="1600" dirty="0">
                        <a:effectLst/>
                      </a:endParaRPr>
                    </a:p>
                    <a:p>
                      <a:pPr marL="342900" lvl="0" indent="-342900">
                        <a:spcAft>
                          <a:spcPts val="0"/>
                        </a:spcAft>
                        <a:buFont typeface="Symbol" panose="05050102010706020507" pitchFamily="18" charset="2"/>
                        <a:buChar char=""/>
                      </a:pPr>
                      <a:r>
                        <a:rPr lang="en-GB" sz="1600" dirty="0">
                          <a:effectLst/>
                        </a:rPr>
                        <a:t>Attempts to comment on the effect of language </a:t>
                      </a:r>
                    </a:p>
                    <a:p>
                      <a:pPr marL="342900" lvl="0" indent="-342900">
                        <a:spcAft>
                          <a:spcPts val="0"/>
                        </a:spcAft>
                        <a:buFont typeface="Symbol" panose="05050102010706020507" pitchFamily="18" charset="2"/>
                        <a:buChar char=""/>
                      </a:pPr>
                      <a:r>
                        <a:rPr lang="en-GB" sz="1600" dirty="0">
                          <a:effectLst/>
                        </a:rPr>
                        <a:t>Selects some </a:t>
                      </a:r>
                      <a:r>
                        <a:rPr lang="en-GB" sz="1600" dirty="0" smtClean="0">
                          <a:effectLst/>
                        </a:rPr>
                        <a:t>appropriate textual detail</a:t>
                      </a:r>
                      <a:endParaRPr lang="en-GB" sz="1600" dirty="0">
                        <a:effectLst/>
                      </a:endParaRPr>
                    </a:p>
                    <a:p>
                      <a:pPr marL="342900" lvl="0" indent="-342900">
                        <a:spcAft>
                          <a:spcPts val="0"/>
                        </a:spcAft>
                        <a:buFont typeface="Symbol" panose="05050102010706020507" pitchFamily="18" charset="2"/>
                        <a:buChar char=""/>
                      </a:pPr>
                      <a:r>
                        <a:rPr lang="en-GB" sz="1600" dirty="0" smtClean="0">
                          <a:effectLst/>
                        </a:rPr>
                        <a:t>Makes some use of subject </a:t>
                      </a:r>
                      <a:r>
                        <a:rPr lang="en-GB" sz="1600" dirty="0">
                          <a:effectLst/>
                        </a:rPr>
                        <a:t>terminology, </a:t>
                      </a:r>
                      <a:r>
                        <a:rPr lang="en-GB" sz="1600" dirty="0" smtClean="0">
                          <a:effectLst/>
                        </a:rPr>
                        <a:t>mainly appropriately </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solidFill>
                      <a:schemeClr val="bg1"/>
                    </a:solidFill>
                  </a:tcPr>
                </a:tc>
              </a:tr>
              <a:tr h="992443">
                <a:tc>
                  <a:txBody>
                    <a:bodyPr/>
                    <a:lstStyle/>
                    <a:p>
                      <a:pPr algn="ctr">
                        <a:spcAft>
                          <a:spcPts val="0"/>
                        </a:spcAft>
                      </a:pPr>
                      <a:r>
                        <a:rPr lang="en-GB" sz="1600" b="1" dirty="0">
                          <a:effectLst/>
                        </a:rPr>
                        <a:t>Level 1</a:t>
                      </a:r>
                    </a:p>
                    <a:p>
                      <a:pPr algn="ctr">
                        <a:spcAft>
                          <a:spcPts val="0"/>
                        </a:spcAft>
                      </a:pPr>
                      <a:r>
                        <a:rPr lang="en-GB" sz="1600" dirty="0">
                          <a:effectLst/>
                        </a:rPr>
                        <a:t> </a:t>
                      </a:r>
                    </a:p>
                    <a:p>
                      <a:pPr algn="ctr">
                        <a:spcAft>
                          <a:spcPts val="0"/>
                        </a:spcAft>
                      </a:pPr>
                      <a:r>
                        <a:rPr lang="en-GB" sz="1600" i="1" dirty="0">
                          <a:effectLst/>
                        </a:rPr>
                        <a:t>Simple, limited</a:t>
                      </a:r>
                    </a:p>
                    <a:p>
                      <a:pPr algn="ctr">
                        <a:lnSpc>
                          <a:spcPct val="107000"/>
                        </a:lnSpc>
                        <a:spcAft>
                          <a:spcPts val="0"/>
                        </a:spcAft>
                      </a:pPr>
                      <a:r>
                        <a:rPr lang="en-GB" sz="1600" dirty="0">
                          <a:solidFill>
                            <a:srgbClr val="FF0000"/>
                          </a:solidFill>
                          <a:effectLst/>
                        </a:rPr>
                        <a:t>1-2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en-GB" sz="1600" dirty="0">
                          <a:effectLst/>
                        </a:rPr>
                        <a:t>Shows simple awareness of </a:t>
                      </a:r>
                      <a:r>
                        <a:rPr lang="en-GB" sz="1600" dirty="0" smtClean="0">
                          <a:effectLst/>
                        </a:rPr>
                        <a:t>language: </a:t>
                      </a:r>
                      <a:endParaRPr lang="en-GB" sz="1600" dirty="0">
                        <a:effectLst/>
                      </a:endParaRPr>
                    </a:p>
                    <a:p>
                      <a:pPr marL="342900" lvl="0" indent="-342900">
                        <a:spcAft>
                          <a:spcPts val="0"/>
                        </a:spcAft>
                        <a:buFont typeface="Symbol" panose="05050102010706020507" pitchFamily="18" charset="2"/>
                        <a:buChar char=""/>
                      </a:pPr>
                      <a:r>
                        <a:rPr lang="en-GB" sz="1600" dirty="0">
                          <a:effectLst/>
                        </a:rPr>
                        <a:t>Offers simple comment on the effect of language </a:t>
                      </a:r>
                    </a:p>
                    <a:p>
                      <a:pPr marL="342900" lvl="0" indent="-342900">
                        <a:spcAft>
                          <a:spcPts val="0"/>
                        </a:spcAft>
                        <a:buFont typeface="Symbol" panose="05050102010706020507" pitchFamily="18" charset="2"/>
                        <a:buChar char=""/>
                      </a:pPr>
                      <a:r>
                        <a:rPr lang="en-GB" sz="1600" dirty="0" smtClean="0">
                          <a:effectLst/>
                        </a:rPr>
                        <a:t>Selects simple </a:t>
                      </a:r>
                      <a:r>
                        <a:rPr lang="en-GB" sz="1600" dirty="0">
                          <a:effectLst/>
                        </a:rPr>
                        <a:t>references or textual details </a:t>
                      </a:r>
                    </a:p>
                    <a:p>
                      <a:pPr marL="342900" lvl="0" indent="-342900">
                        <a:spcAft>
                          <a:spcPts val="0"/>
                        </a:spcAft>
                        <a:buFont typeface="Symbol" panose="05050102010706020507" pitchFamily="18" charset="2"/>
                        <a:buChar char=""/>
                      </a:pPr>
                      <a:r>
                        <a:rPr lang="en-GB" sz="1600" dirty="0" smtClean="0">
                          <a:effectLst/>
                        </a:rPr>
                        <a:t>Makes simple use </a:t>
                      </a:r>
                      <a:r>
                        <a:rPr lang="en-GB" sz="1600" dirty="0">
                          <a:effectLst/>
                        </a:rPr>
                        <a:t>of subject </a:t>
                      </a:r>
                      <a:r>
                        <a:rPr lang="en-GB" sz="1600" dirty="0" smtClean="0">
                          <a:effectLst/>
                        </a:rPr>
                        <a:t>terminology,</a:t>
                      </a:r>
                      <a:r>
                        <a:rPr lang="en-GB" sz="1600" baseline="0" dirty="0" smtClean="0">
                          <a:effectLst/>
                        </a:rPr>
                        <a:t> </a:t>
                      </a:r>
                      <a:r>
                        <a:rPr lang="en-GB" sz="1600" dirty="0" smtClean="0">
                          <a:effectLst/>
                        </a:rPr>
                        <a:t>not always appropriately </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solidFill>
                      <a:schemeClr val="bg1"/>
                    </a:solidFill>
                  </a:tcPr>
                </a:tc>
              </a:tr>
              <a:tr h="504763">
                <a:tc>
                  <a:txBody>
                    <a:bodyPr/>
                    <a:lstStyle/>
                    <a:p>
                      <a:pPr algn="ctr">
                        <a:spcAft>
                          <a:spcPts val="0"/>
                        </a:spcAft>
                      </a:pPr>
                      <a:r>
                        <a:rPr lang="en-GB" sz="1600">
                          <a:effectLst/>
                        </a:rPr>
                        <a:t>Level 0</a:t>
                      </a:r>
                    </a:p>
                    <a:p>
                      <a:pPr algn="ctr">
                        <a:lnSpc>
                          <a:spcPct val="107000"/>
                        </a:lnSpc>
                        <a:spcAft>
                          <a:spcPts val="0"/>
                        </a:spcAft>
                      </a:pPr>
                      <a:r>
                        <a:rPr lang="en-GB" sz="1600">
                          <a:effectLst/>
                        </a:rPr>
                        <a:t>No marks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en-GB" sz="1600" dirty="0">
                          <a:effectLst/>
                        </a:rPr>
                        <a:t>No comments offered on the use of language. </a:t>
                      </a:r>
                    </a:p>
                    <a:p>
                      <a:pPr>
                        <a:lnSpc>
                          <a:spcPct val="107000"/>
                        </a:lnSpc>
                        <a:spcAft>
                          <a:spcPts val="0"/>
                        </a:spcAft>
                      </a:pPr>
                      <a:r>
                        <a:rPr lang="en-GB" sz="1600" dirty="0">
                          <a:effectLst/>
                        </a:rPr>
                        <a:t>Nothing to reward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2044798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74174" y="128347"/>
          <a:ext cx="11648859" cy="6772902"/>
        </p:xfrm>
        <a:graphic>
          <a:graphicData uri="http://schemas.openxmlformats.org/drawingml/2006/table">
            <a:tbl>
              <a:tblPr firstRow="1" firstCol="1" bandRow="1">
                <a:tableStyleId>{5940675A-B579-460E-94D1-54222C63F5DA}</a:tableStyleId>
              </a:tblPr>
              <a:tblGrid>
                <a:gridCol w="3825249"/>
                <a:gridCol w="3993896"/>
                <a:gridCol w="3829714"/>
              </a:tblGrid>
              <a:tr h="512870">
                <a:tc>
                  <a:txBody>
                    <a:bodyPr/>
                    <a:lstStyle/>
                    <a:p>
                      <a:pPr algn="ctr">
                        <a:lnSpc>
                          <a:spcPct val="107000"/>
                        </a:lnSpc>
                        <a:spcAft>
                          <a:spcPts val="0"/>
                        </a:spcAft>
                      </a:pPr>
                      <a:r>
                        <a:rPr lang="en-GB" sz="2000" b="1" dirty="0">
                          <a:effectLst/>
                        </a:rPr>
                        <a:t>Words, Phrases and Grammar</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nchor="ctr">
                    <a:solidFill>
                      <a:schemeClr val="accent1">
                        <a:lumMod val="20000"/>
                        <a:lumOff val="80000"/>
                      </a:schemeClr>
                    </a:solidFill>
                  </a:tcPr>
                </a:tc>
                <a:tc>
                  <a:txBody>
                    <a:bodyPr/>
                    <a:lstStyle/>
                    <a:p>
                      <a:pPr algn="ctr">
                        <a:lnSpc>
                          <a:spcPct val="107000"/>
                        </a:lnSpc>
                        <a:spcAft>
                          <a:spcPts val="0"/>
                        </a:spcAft>
                      </a:pPr>
                      <a:r>
                        <a:rPr lang="en-GB" sz="2000" b="1">
                          <a:effectLst/>
                        </a:rPr>
                        <a:t>Language Features and Techniques</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nchor="ctr">
                    <a:solidFill>
                      <a:schemeClr val="accent1">
                        <a:lumMod val="20000"/>
                        <a:lumOff val="80000"/>
                      </a:schemeClr>
                    </a:solidFill>
                  </a:tcPr>
                </a:tc>
                <a:tc>
                  <a:txBody>
                    <a:bodyPr/>
                    <a:lstStyle/>
                    <a:p>
                      <a:pPr algn="ctr">
                        <a:lnSpc>
                          <a:spcPct val="107000"/>
                        </a:lnSpc>
                        <a:spcAft>
                          <a:spcPts val="0"/>
                        </a:spcAft>
                      </a:pPr>
                      <a:r>
                        <a:rPr lang="en-GB" sz="2000" b="1" dirty="0">
                          <a:effectLst/>
                        </a:rPr>
                        <a:t>Sentence Forms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nchor="ctr">
                    <a:solidFill>
                      <a:schemeClr val="accent1">
                        <a:lumMod val="20000"/>
                        <a:lumOff val="80000"/>
                      </a:schemeClr>
                    </a:solidFill>
                  </a:tcPr>
                </a:tc>
              </a:tr>
              <a:tr h="198972">
                <a:tc>
                  <a:txBody>
                    <a:bodyPr/>
                    <a:lstStyle/>
                    <a:p>
                      <a:pPr algn="ctr">
                        <a:lnSpc>
                          <a:spcPct val="107000"/>
                        </a:lnSpc>
                        <a:spcAft>
                          <a:spcPts val="0"/>
                        </a:spcAft>
                      </a:pPr>
                      <a:r>
                        <a:rPr lang="en-GB" sz="1200">
                          <a:effectLst/>
                        </a:rPr>
                        <a:t>Noun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Simile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Minor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Noun phrase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Metaphor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Simple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Concrete noun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Personification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Compound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Abstract noun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Repetition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Complex</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Proper noun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Alliteration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Complex-compound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Common noun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Hyperbole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Fractured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Adjective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Pathetic Fallacy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Broken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Verb</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Anthropomorphism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Incomplete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Past tense verbs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Zoomorphism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Interrogative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290872">
                <a:tc>
                  <a:txBody>
                    <a:bodyPr/>
                    <a:lstStyle/>
                    <a:p>
                      <a:pPr algn="ctr">
                        <a:lnSpc>
                          <a:spcPct val="107000"/>
                        </a:lnSpc>
                        <a:spcAft>
                          <a:spcPts val="0"/>
                        </a:spcAft>
                      </a:pPr>
                      <a:r>
                        <a:rPr lang="en-GB" sz="1200" dirty="0">
                          <a:effectLst/>
                        </a:rPr>
                        <a:t>Present tense verbs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Anaphora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Declarative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Future form verbs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Epistrophe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Imperative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Present participle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Oxymoron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Exclamative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Past participle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Rhetorical Question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Comma splice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Gerund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Figurative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Fused/Run-on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Adverb(ial)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Metaphorical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Interjection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Allegorical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Pronoun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Allusion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Preposition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Sibilance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Conjunction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Assonance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Filler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Consonance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Hesitation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Ellipsis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Dialect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Irony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Phonetic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Direct Address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Accent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Assertion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Semantic field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[Adjective] Imagery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Lexical field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smtClean="0">
                          <a:effectLst/>
                        </a:rPr>
                        <a:t>Symbolic nature</a:t>
                      </a: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Verbing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Quantifier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Modifier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Determiner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98972">
                <a:tc>
                  <a:txBody>
                    <a:bodyPr/>
                    <a:lstStyle/>
                    <a:p>
                      <a:pPr algn="ctr">
                        <a:lnSpc>
                          <a:spcPct val="107000"/>
                        </a:lnSpc>
                        <a:spcAft>
                          <a:spcPts val="0"/>
                        </a:spcAft>
                      </a:pPr>
                      <a:r>
                        <a:rPr lang="en-GB" sz="1200">
                          <a:effectLst/>
                        </a:rPr>
                        <a:t>Subordinate(ing)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bl>
          </a:graphicData>
        </a:graphic>
      </p:graphicFrame>
    </p:spTree>
    <p:extLst>
      <p:ext uri="{BB962C8B-B14F-4D97-AF65-F5344CB8AC3E}">
        <p14:creationId xmlns:p14="http://schemas.microsoft.com/office/powerpoint/2010/main" val="1904340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76456" y="195942"/>
            <a:ext cx="4463143" cy="3178629"/>
          </a:xfrm>
          <a:solidFill>
            <a:schemeClr val="accent2">
              <a:lumMod val="60000"/>
              <a:lumOff val="40000"/>
            </a:schemeClr>
          </a:solidFill>
        </p:spPr>
        <p:txBody>
          <a:bodyPr>
            <a:normAutofit/>
          </a:bodyPr>
          <a:lstStyle/>
          <a:p>
            <a:pPr algn="ctr"/>
            <a:r>
              <a:rPr lang="en-GB" sz="3600" b="1" dirty="0" smtClean="0"/>
              <a:t>SUBJECT TERMINOLOGY</a:t>
            </a:r>
            <a:br>
              <a:rPr lang="en-GB" sz="3600" b="1" dirty="0" smtClean="0"/>
            </a:br>
            <a:r>
              <a:rPr lang="en-GB" sz="3600" b="1" dirty="0" smtClean="0"/>
              <a:t>-</a:t>
            </a:r>
            <a:r>
              <a:rPr lang="en-GB" sz="3600" b="1" dirty="0"/>
              <a:t/>
            </a:r>
            <a:br>
              <a:rPr lang="en-GB" sz="3600" b="1" dirty="0"/>
            </a:br>
            <a:r>
              <a:rPr lang="en-GB" sz="3600" b="1" dirty="0" smtClean="0"/>
              <a:t>How many of these key words can you spot in your partner’s work?</a:t>
            </a:r>
            <a:endParaRPr lang="en-GB" sz="3600" b="1" dirty="0"/>
          </a:p>
        </p:txBody>
      </p:sp>
      <p:graphicFrame>
        <p:nvGraphicFramePr>
          <p:cNvPr id="5" name="Table 4"/>
          <p:cNvGraphicFramePr>
            <a:graphicFrameLocks noGrp="1"/>
          </p:cNvGraphicFramePr>
          <p:nvPr>
            <p:extLst/>
          </p:nvPr>
        </p:nvGraphicFramePr>
        <p:xfrm>
          <a:off x="174174" y="239487"/>
          <a:ext cx="7184570" cy="6689015"/>
        </p:xfrm>
        <a:graphic>
          <a:graphicData uri="http://schemas.openxmlformats.org/drawingml/2006/table">
            <a:tbl>
              <a:tblPr firstRow="1" firstCol="1" bandRow="1">
                <a:tableStyleId>{5940675A-B579-460E-94D1-54222C63F5DA}</a:tableStyleId>
              </a:tblPr>
              <a:tblGrid>
                <a:gridCol w="2359267"/>
                <a:gridCol w="2463282"/>
                <a:gridCol w="2362021"/>
              </a:tblGrid>
              <a:tr h="295962">
                <a:tc>
                  <a:txBody>
                    <a:bodyPr/>
                    <a:lstStyle/>
                    <a:p>
                      <a:pPr algn="ctr">
                        <a:lnSpc>
                          <a:spcPct val="107000"/>
                        </a:lnSpc>
                        <a:spcAft>
                          <a:spcPts val="0"/>
                        </a:spcAft>
                      </a:pPr>
                      <a:r>
                        <a:rPr lang="en-GB" sz="1600" b="1" dirty="0">
                          <a:effectLst/>
                        </a:rPr>
                        <a:t>Words, Phrases and Grammar</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solidFill>
                      <a:schemeClr val="accent1">
                        <a:lumMod val="20000"/>
                        <a:lumOff val="80000"/>
                      </a:schemeClr>
                    </a:solidFill>
                  </a:tcPr>
                </a:tc>
                <a:tc>
                  <a:txBody>
                    <a:bodyPr/>
                    <a:lstStyle/>
                    <a:p>
                      <a:pPr algn="ctr">
                        <a:lnSpc>
                          <a:spcPct val="107000"/>
                        </a:lnSpc>
                        <a:spcAft>
                          <a:spcPts val="0"/>
                        </a:spcAft>
                      </a:pPr>
                      <a:r>
                        <a:rPr lang="en-GB" sz="1600" b="1">
                          <a:effectLst/>
                        </a:rPr>
                        <a:t>Language Features and Techniques</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solidFill>
                      <a:schemeClr val="accent1">
                        <a:lumMod val="20000"/>
                        <a:lumOff val="80000"/>
                      </a:schemeClr>
                    </a:solidFill>
                  </a:tcPr>
                </a:tc>
                <a:tc>
                  <a:txBody>
                    <a:bodyPr/>
                    <a:lstStyle/>
                    <a:p>
                      <a:pPr algn="ctr">
                        <a:lnSpc>
                          <a:spcPct val="107000"/>
                        </a:lnSpc>
                        <a:spcAft>
                          <a:spcPts val="0"/>
                        </a:spcAft>
                      </a:pPr>
                      <a:r>
                        <a:rPr lang="en-GB" sz="1600" b="1" dirty="0">
                          <a:effectLst/>
                        </a:rPr>
                        <a:t>Sentence Forms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solidFill>
                      <a:schemeClr val="accent1">
                        <a:lumMod val="20000"/>
                        <a:lumOff val="80000"/>
                      </a:schemeClr>
                    </a:solidFill>
                  </a:tcPr>
                </a:tc>
              </a:tr>
              <a:tr h="150812">
                <a:tc>
                  <a:txBody>
                    <a:bodyPr/>
                    <a:lstStyle/>
                    <a:p>
                      <a:pPr algn="ctr">
                        <a:lnSpc>
                          <a:spcPct val="107000"/>
                        </a:lnSpc>
                        <a:spcAft>
                          <a:spcPts val="0"/>
                        </a:spcAft>
                      </a:pPr>
                      <a:r>
                        <a:rPr lang="en-GB" sz="1200">
                          <a:effectLst/>
                        </a:rPr>
                        <a:t>Noun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Simile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Minor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Noun phrase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Metaphor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Simple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Concrete noun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Personification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Compound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Abstract noun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Repetition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Complex</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Proper noun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Alliteration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Complex-compound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Common noun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Hyperbole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Fractured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Adjective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Pathetic Fallacy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Broken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Verb</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Anthropomorphism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Incomplete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Past tense verbs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Zoomorphism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Interrogative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295962">
                <a:tc>
                  <a:txBody>
                    <a:bodyPr/>
                    <a:lstStyle/>
                    <a:p>
                      <a:pPr algn="ctr">
                        <a:lnSpc>
                          <a:spcPct val="107000"/>
                        </a:lnSpc>
                        <a:spcAft>
                          <a:spcPts val="0"/>
                        </a:spcAft>
                      </a:pPr>
                      <a:r>
                        <a:rPr lang="en-GB" sz="1200" dirty="0">
                          <a:effectLst/>
                        </a:rPr>
                        <a:t>Present tense verbs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Anaphora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Declarative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Future form verbs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Epistrophe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Imperative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Present participle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Oxymoron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Exclamative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Past participle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Rhetorical Question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Comma splice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Gerund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Figurative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Fused/Run-on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Adverb(ial)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Metaphorical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Interjection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Allegorical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Pronoun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Allusion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Preposition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Sibilance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Conjunction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Assonance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Filler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Consonance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Hesitation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Ellipsis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Dialect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Irony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Phonetic</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Direct Address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Accent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Assertion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Semantic field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[Adjective] Imagery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Lexical field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Verbing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Quantifier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Modifier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Determiner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r h="150812">
                <a:tc>
                  <a:txBody>
                    <a:bodyPr/>
                    <a:lstStyle/>
                    <a:p>
                      <a:pPr algn="ctr">
                        <a:lnSpc>
                          <a:spcPct val="107000"/>
                        </a:lnSpc>
                        <a:spcAft>
                          <a:spcPts val="0"/>
                        </a:spcAft>
                      </a:pPr>
                      <a:r>
                        <a:rPr lang="en-GB" sz="1200">
                          <a:effectLst/>
                        </a:rPr>
                        <a:t>Subordinate(ing)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c>
                  <a:txBody>
                    <a:bodyPr/>
                    <a:lstStyle/>
                    <a:p>
                      <a:pPr algn="ct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9905" marR="29905" marT="0" marB="0"/>
                </a:tc>
              </a:tr>
            </a:tbl>
          </a:graphicData>
        </a:graphic>
      </p:graphicFrame>
      <p:sp>
        <p:nvSpPr>
          <p:cNvPr id="6" name="Title 1"/>
          <p:cNvSpPr txBox="1">
            <a:spLocks/>
          </p:cNvSpPr>
          <p:nvPr/>
        </p:nvSpPr>
        <p:spPr>
          <a:xfrm>
            <a:off x="7576456" y="3635829"/>
            <a:ext cx="4463143" cy="2917371"/>
          </a:xfrm>
          <a:prstGeom prst="rect">
            <a:avLst/>
          </a:prstGeom>
          <a:solidFill>
            <a:schemeClr val="accent4">
              <a:lumMod val="60000"/>
              <a:lumOff val="40000"/>
            </a:schemeClr>
          </a:solidFill>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t>EXTENSION</a:t>
            </a:r>
          </a:p>
          <a:p>
            <a:pPr algn="ctr"/>
            <a:r>
              <a:rPr lang="en-GB" sz="3600" b="1" dirty="0" smtClean="0"/>
              <a:t>-</a:t>
            </a:r>
          </a:p>
          <a:p>
            <a:pPr algn="ctr"/>
            <a:r>
              <a:rPr lang="en-GB" sz="3600" b="1" dirty="0" smtClean="0"/>
              <a:t>Set your partner targets on which columns they need to work on identifying.</a:t>
            </a:r>
            <a:endParaRPr lang="en-GB" sz="3600" b="1" dirty="0"/>
          </a:p>
        </p:txBody>
      </p:sp>
    </p:spTree>
    <p:extLst>
      <p:ext uri="{BB962C8B-B14F-4D97-AF65-F5344CB8AC3E}">
        <p14:creationId xmlns:p14="http://schemas.microsoft.com/office/powerpoint/2010/main" val="428149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a:t>
            </a:r>
            <a:endParaRPr lang="en-GB" dirty="0"/>
          </a:p>
        </p:txBody>
      </p:sp>
      <p:sp>
        <p:nvSpPr>
          <p:cNvPr id="3" name="Content Placeholder 2"/>
          <p:cNvSpPr>
            <a:spLocks noGrp="1"/>
          </p:cNvSpPr>
          <p:nvPr>
            <p:ph idx="1"/>
          </p:nvPr>
        </p:nvSpPr>
        <p:spPr/>
        <p:txBody>
          <a:bodyPr>
            <a:normAutofit/>
          </a:bodyPr>
          <a:lstStyle/>
          <a:p>
            <a:pPr marL="0" indent="0" algn="just">
              <a:buNone/>
            </a:pPr>
            <a:r>
              <a:rPr lang="en-US" sz="4800" dirty="0"/>
              <a:t>The writer says that ‘</a:t>
            </a:r>
            <a:r>
              <a:rPr lang="en-US" sz="4800" dirty="0" smtClean="0"/>
              <a:t>Fifty </a:t>
            </a:r>
            <a:r>
              <a:rPr lang="en-GB" sz="4800" dirty="0" smtClean="0"/>
              <a:t>thousand </a:t>
            </a:r>
            <a:r>
              <a:rPr lang="en-GB" sz="4800" dirty="0"/>
              <a:t>people besides </a:t>
            </a:r>
            <a:r>
              <a:rPr lang="en-GB" sz="4800" dirty="0" smtClean="0"/>
              <a:t>himself </a:t>
            </a:r>
            <a:r>
              <a:rPr lang="en-US" sz="4800" dirty="0" smtClean="0"/>
              <a:t>were </a:t>
            </a:r>
            <a:r>
              <a:rPr lang="en-US" sz="4800" dirty="0"/>
              <a:t>down for the day’. </a:t>
            </a:r>
            <a:r>
              <a:rPr lang="en-US" sz="4800" dirty="0" smtClean="0"/>
              <a:t>The </a:t>
            </a:r>
            <a:r>
              <a:rPr lang="en-GB" sz="4800" dirty="0" smtClean="0"/>
              <a:t>words </a:t>
            </a:r>
            <a:r>
              <a:rPr lang="en-GB" sz="4800" dirty="0"/>
              <a:t>‘fifty thousand’ </a:t>
            </a:r>
            <a:r>
              <a:rPr lang="en-GB" sz="4800" dirty="0" smtClean="0"/>
              <a:t>emphasise </a:t>
            </a:r>
            <a:r>
              <a:rPr lang="en-US" sz="4800" dirty="0" smtClean="0"/>
              <a:t>that </a:t>
            </a:r>
            <a:r>
              <a:rPr lang="en-US" sz="4800" dirty="0"/>
              <a:t>it was very crowded on </a:t>
            </a:r>
            <a:r>
              <a:rPr lang="en-US" sz="4800" dirty="0" smtClean="0"/>
              <a:t>that day </a:t>
            </a:r>
            <a:r>
              <a:rPr lang="en-US" sz="4800" dirty="0"/>
              <a:t>and that Hale was just one </a:t>
            </a:r>
            <a:r>
              <a:rPr lang="en-US" sz="4800" dirty="0" smtClean="0"/>
              <a:t>of </a:t>
            </a:r>
            <a:r>
              <a:rPr lang="en-GB" sz="4800" dirty="0" smtClean="0"/>
              <a:t>them</a:t>
            </a:r>
            <a:r>
              <a:rPr lang="en-GB" sz="4800" dirty="0"/>
              <a:t>.</a:t>
            </a:r>
          </a:p>
        </p:txBody>
      </p:sp>
    </p:spTree>
    <p:extLst>
      <p:ext uri="{BB962C8B-B14F-4D97-AF65-F5344CB8AC3E}">
        <p14:creationId xmlns:p14="http://schemas.microsoft.com/office/powerpoint/2010/main" val="2128428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a:t>
            </a:r>
            <a:endParaRPr lang="en-GB" dirty="0"/>
          </a:p>
        </p:txBody>
      </p:sp>
      <p:sp>
        <p:nvSpPr>
          <p:cNvPr id="3" name="Content Placeholder 2"/>
          <p:cNvSpPr>
            <a:spLocks noGrp="1"/>
          </p:cNvSpPr>
          <p:nvPr>
            <p:ph idx="1"/>
          </p:nvPr>
        </p:nvSpPr>
        <p:spPr/>
        <p:txBody>
          <a:bodyPr>
            <a:normAutofit/>
          </a:bodyPr>
          <a:lstStyle/>
          <a:p>
            <a:pPr marL="0" indent="0" algn="just">
              <a:buNone/>
            </a:pPr>
            <a:r>
              <a:rPr lang="en-US" sz="3600" dirty="0"/>
              <a:t>The words ‘every five </a:t>
            </a:r>
            <a:r>
              <a:rPr lang="en-US" sz="3600" dirty="0" smtClean="0"/>
              <a:t>minutes’ </a:t>
            </a:r>
            <a:r>
              <a:rPr lang="en-US" sz="3600" dirty="0" err="1" smtClean="0"/>
              <a:t>emphasises</a:t>
            </a:r>
            <a:r>
              <a:rPr lang="en-US" sz="3600" dirty="0" smtClean="0"/>
              <a:t> </a:t>
            </a:r>
            <a:r>
              <a:rPr lang="en-US" sz="3600" dirty="0"/>
              <a:t>how often the </a:t>
            </a:r>
            <a:r>
              <a:rPr lang="en-US" sz="3600" dirty="0" smtClean="0"/>
              <a:t>crowd arrived </a:t>
            </a:r>
            <a:r>
              <a:rPr lang="en-US" sz="3600" dirty="0"/>
              <a:t>on that day and </a:t>
            </a:r>
            <a:r>
              <a:rPr lang="en-US" sz="3600" dirty="0" smtClean="0"/>
              <a:t>shows how </a:t>
            </a:r>
            <a:r>
              <a:rPr lang="en-US" sz="3600" dirty="0"/>
              <a:t>busy it would have been </a:t>
            </a:r>
            <a:r>
              <a:rPr lang="en-US" sz="3600" dirty="0" smtClean="0"/>
              <a:t>in </a:t>
            </a:r>
            <a:r>
              <a:rPr lang="en-GB" sz="3600" dirty="0" smtClean="0"/>
              <a:t>Brighton</a:t>
            </a:r>
            <a:r>
              <a:rPr lang="en-GB" sz="3600" dirty="0"/>
              <a:t>. The verb ‘</a:t>
            </a:r>
            <a:r>
              <a:rPr lang="en-GB" sz="3600" dirty="0" smtClean="0"/>
              <a:t>rocked’ </a:t>
            </a:r>
            <a:r>
              <a:rPr lang="en-US" sz="3600" dirty="0" smtClean="0"/>
              <a:t>suggests </a:t>
            </a:r>
            <a:r>
              <a:rPr lang="en-US" sz="3600" dirty="0"/>
              <a:t>that the ‘little </a:t>
            </a:r>
            <a:r>
              <a:rPr lang="en-US" sz="3600" dirty="0" smtClean="0"/>
              <a:t>trams’ were </a:t>
            </a:r>
            <a:r>
              <a:rPr lang="en-US" sz="3600" dirty="0"/>
              <a:t>so crowded they </a:t>
            </a:r>
            <a:r>
              <a:rPr lang="en-US" sz="3600" dirty="0" smtClean="0"/>
              <a:t>were swaying </a:t>
            </a:r>
            <a:r>
              <a:rPr lang="en-US" sz="3600" dirty="0"/>
              <a:t>from side to side. </a:t>
            </a:r>
            <a:r>
              <a:rPr lang="en-US" sz="3600" dirty="0" smtClean="0"/>
              <a:t>When they </a:t>
            </a:r>
            <a:r>
              <a:rPr lang="en-US" sz="3600" dirty="0"/>
              <a:t>got off the trams, the </a:t>
            </a:r>
            <a:r>
              <a:rPr lang="en-US" sz="3600" dirty="0" smtClean="0"/>
              <a:t>crowd </a:t>
            </a:r>
            <a:r>
              <a:rPr lang="en-GB" sz="3600" dirty="0" smtClean="0"/>
              <a:t>were </a:t>
            </a:r>
            <a:r>
              <a:rPr lang="en-GB" sz="3600" dirty="0"/>
              <a:t>‘bewildered’ because </a:t>
            </a:r>
            <a:r>
              <a:rPr lang="en-GB" sz="3600" dirty="0" smtClean="0"/>
              <a:t>they </a:t>
            </a:r>
            <a:r>
              <a:rPr lang="en-US" sz="3600" dirty="0" smtClean="0"/>
              <a:t>weren’t </a:t>
            </a:r>
            <a:r>
              <a:rPr lang="en-US" sz="3600" dirty="0"/>
              <a:t>sure where they were </a:t>
            </a:r>
            <a:r>
              <a:rPr lang="en-US" sz="3600" dirty="0" smtClean="0"/>
              <a:t>in Brighton </a:t>
            </a:r>
            <a:r>
              <a:rPr lang="en-US" sz="3600" dirty="0"/>
              <a:t>so it makes us feel </a:t>
            </a:r>
            <a:r>
              <a:rPr lang="en-US" sz="3600" dirty="0" smtClean="0"/>
              <a:t>sorry </a:t>
            </a:r>
            <a:r>
              <a:rPr lang="en-GB" sz="3600" dirty="0" smtClean="0"/>
              <a:t>for </a:t>
            </a:r>
            <a:r>
              <a:rPr lang="en-GB" sz="3600" dirty="0"/>
              <a:t>them.</a:t>
            </a:r>
          </a:p>
        </p:txBody>
      </p:sp>
    </p:spTree>
    <p:extLst>
      <p:ext uri="{BB962C8B-B14F-4D97-AF65-F5344CB8AC3E}">
        <p14:creationId xmlns:p14="http://schemas.microsoft.com/office/powerpoint/2010/main" val="127015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a:t>
            </a:r>
            <a:endParaRPr lang="en-GB" dirty="0"/>
          </a:p>
        </p:txBody>
      </p:sp>
      <p:sp>
        <p:nvSpPr>
          <p:cNvPr id="3" name="Content Placeholder 2"/>
          <p:cNvSpPr>
            <a:spLocks noGrp="1"/>
          </p:cNvSpPr>
          <p:nvPr>
            <p:ph idx="1"/>
          </p:nvPr>
        </p:nvSpPr>
        <p:spPr>
          <a:xfrm>
            <a:off x="838200" y="1690688"/>
            <a:ext cx="10515600" cy="4351338"/>
          </a:xfrm>
        </p:spPr>
        <p:txBody>
          <a:bodyPr>
            <a:normAutofit/>
          </a:bodyPr>
          <a:lstStyle/>
          <a:p>
            <a:pPr marL="0" indent="0" algn="just">
              <a:buNone/>
            </a:pPr>
            <a:r>
              <a:rPr lang="en-GB" sz="3200" dirty="0"/>
              <a:t>The opening complex </a:t>
            </a:r>
            <a:r>
              <a:rPr lang="en-GB" sz="3200" dirty="0" smtClean="0"/>
              <a:t>sentence </a:t>
            </a:r>
            <a:r>
              <a:rPr lang="en-US" sz="3200" dirty="0" smtClean="0"/>
              <a:t>includes </a:t>
            </a:r>
            <a:r>
              <a:rPr lang="en-US" sz="3200" dirty="0"/>
              <a:t>a list of what the </a:t>
            </a:r>
            <a:r>
              <a:rPr lang="en-US" sz="3200" dirty="0" smtClean="0"/>
              <a:t>crowd experienced </a:t>
            </a:r>
            <a:r>
              <a:rPr lang="en-US" sz="3200" dirty="0"/>
              <a:t>as they arrived </a:t>
            </a:r>
            <a:r>
              <a:rPr lang="en-US" sz="3200" dirty="0" smtClean="0"/>
              <a:t>in Brighton</a:t>
            </a:r>
            <a:r>
              <a:rPr lang="en-US" sz="3200" dirty="0"/>
              <a:t>. The writer uses </a:t>
            </a:r>
            <a:r>
              <a:rPr lang="en-US" sz="3200" dirty="0" smtClean="0"/>
              <a:t>the noun </a:t>
            </a:r>
            <a:r>
              <a:rPr lang="en-US" sz="3200" dirty="0"/>
              <a:t>‘multitudes’ to suggest </a:t>
            </a:r>
            <a:r>
              <a:rPr lang="en-US" sz="3200" dirty="0" smtClean="0"/>
              <a:t>that there </a:t>
            </a:r>
            <a:r>
              <a:rPr lang="en-US" sz="3200" dirty="0"/>
              <a:t>are thousands of </a:t>
            </a:r>
            <a:r>
              <a:rPr lang="en-US" sz="3200" dirty="0" smtClean="0"/>
              <a:t>visitors, packed </a:t>
            </a:r>
            <a:r>
              <a:rPr lang="en-US" sz="3200" dirty="0"/>
              <a:t>together, and the </a:t>
            </a:r>
            <a:r>
              <a:rPr lang="en-US" sz="3200" dirty="0" smtClean="0"/>
              <a:t>verb ‘rocked</a:t>
            </a:r>
            <a:r>
              <a:rPr lang="en-US" sz="3200" dirty="0"/>
              <a:t>’ gives the idea that </a:t>
            </a:r>
            <a:r>
              <a:rPr lang="en-US" sz="3200" dirty="0" smtClean="0"/>
              <a:t>they were </a:t>
            </a:r>
            <a:r>
              <a:rPr lang="en-US" sz="3200" dirty="0"/>
              <a:t>swaying from side to </a:t>
            </a:r>
            <a:r>
              <a:rPr lang="en-US" sz="3200" dirty="0" smtClean="0"/>
              <a:t>side on </a:t>
            </a:r>
            <a:r>
              <a:rPr lang="en-US" sz="3200" dirty="0"/>
              <a:t>the tops of the ‘little trams</a:t>
            </a:r>
            <a:r>
              <a:rPr lang="en-US" sz="3200" dirty="0" smtClean="0"/>
              <a:t>’, </a:t>
            </a:r>
            <a:r>
              <a:rPr lang="en-GB" sz="3200" dirty="0" smtClean="0"/>
              <a:t>making </a:t>
            </a:r>
            <a:r>
              <a:rPr lang="en-GB" sz="3200" dirty="0"/>
              <a:t>the </a:t>
            </a:r>
            <a:r>
              <a:rPr lang="en-GB" sz="3200" dirty="0" smtClean="0"/>
              <a:t>reader </a:t>
            </a:r>
            <a:r>
              <a:rPr lang="en-GB" sz="3200" dirty="0"/>
              <a:t>think that </a:t>
            </a:r>
            <a:r>
              <a:rPr lang="en-GB" sz="3200" dirty="0" smtClean="0"/>
              <a:t>it </a:t>
            </a:r>
            <a:r>
              <a:rPr lang="en-US" sz="3200" dirty="0"/>
              <a:t>was a bit dangerous. This </a:t>
            </a:r>
            <a:r>
              <a:rPr lang="en-US" sz="3200" dirty="0" smtClean="0"/>
              <a:t>is </a:t>
            </a:r>
            <a:r>
              <a:rPr lang="en-GB" sz="3200" dirty="0" smtClean="0"/>
              <a:t>relieved </a:t>
            </a:r>
            <a:r>
              <a:rPr lang="en-GB" sz="3200" dirty="0"/>
              <a:t>with the description</a:t>
            </a:r>
            <a:r>
              <a:rPr lang="en-GB" sz="3200" dirty="0" smtClean="0"/>
              <a:t>, </a:t>
            </a:r>
            <a:r>
              <a:rPr lang="en-US" sz="3200" dirty="0" smtClean="0"/>
              <a:t>‘</a:t>
            </a:r>
            <a:r>
              <a:rPr lang="en-US" sz="3200" dirty="0"/>
              <a:t>fresh and glittering air’, </a:t>
            </a:r>
            <a:r>
              <a:rPr lang="en-US" sz="3200" dirty="0" smtClean="0"/>
              <a:t>which </a:t>
            </a:r>
            <a:r>
              <a:rPr lang="en-GB" sz="3200" dirty="0" smtClean="0"/>
              <a:t>sounds </a:t>
            </a:r>
            <a:r>
              <a:rPr lang="en-GB" sz="3200" dirty="0"/>
              <a:t>healthy and exciting </a:t>
            </a:r>
            <a:r>
              <a:rPr lang="en-GB" sz="3200" dirty="0" smtClean="0"/>
              <a:t>– </a:t>
            </a:r>
            <a:r>
              <a:rPr lang="en-US" sz="3200" dirty="0" smtClean="0"/>
              <a:t>just </a:t>
            </a:r>
            <a:r>
              <a:rPr lang="en-US" sz="3200" dirty="0"/>
              <a:t>what the crowd have come </a:t>
            </a:r>
            <a:r>
              <a:rPr lang="en-US" sz="3200" dirty="0" smtClean="0"/>
              <a:t>to </a:t>
            </a:r>
            <a:r>
              <a:rPr lang="en-GB" sz="3200" dirty="0" smtClean="0"/>
              <a:t>Brighton </a:t>
            </a:r>
            <a:r>
              <a:rPr lang="en-GB" sz="3200" dirty="0"/>
              <a:t>for.</a:t>
            </a:r>
          </a:p>
        </p:txBody>
      </p:sp>
    </p:spTree>
    <p:extLst>
      <p:ext uri="{BB962C8B-B14F-4D97-AF65-F5344CB8AC3E}">
        <p14:creationId xmlns:p14="http://schemas.microsoft.com/office/powerpoint/2010/main" val="46036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a:t>
            </a:r>
            <a:endParaRPr lang="en-GB" dirty="0"/>
          </a:p>
        </p:txBody>
      </p:sp>
      <p:sp>
        <p:nvSpPr>
          <p:cNvPr id="3" name="Content Placeholder 2"/>
          <p:cNvSpPr>
            <a:spLocks noGrp="1"/>
          </p:cNvSpPr>
          <p:nvPr>
            <p:ph idx="1"/>
          </p:nvPr>
        </p:nvSpPr>
        <p:spPr/>
        <p:txBody>
          <a:bodyPr>
            <a:noAutofit/>
          </a:bodyPr>
          <a:lstStyle/>
          <a:p>
            <a:pPr marL="0" indent="0" algn="just">
              <a:buNone/>
            </a:pPr>
            <a:r>
              <a:rPr lang="en-US" sz="3600" dirty="0"/>
              <a:t>The first paragraph consists of </a:t>
            </a:r>
            <a:r>
              <a:rPr lang="en-US" sz="3600" dirty="0" smtClean="0"/>
              <a:t>a </a:t>
            </a:r>
            <a:r>
              <a:rPr lang="en-US" sz="3600" dirty="0" smtClean="0">
                <a:solidFill>
                  <a:srgbClr val="FF0000"/>
                </a:solidFill>
              </a:rPr>
              <a:t>single </a:t>
            </a:r>
            <a:r>
              <a:rPr lang="en-US" sz="3600" dirty="0">
                <a:solidFill>
                  <a:srgbClr val="FF0000"/>
                </a:solidFill>
              </a:rPr>
              <a:t>complex sentence </a:t>
            </a:r>
            <a:r>
              <a:rPr lang="en-US" sz="3600" dirty="0" smtClean="0"/>
              <a:t>which rolls </a:t>
            </a:r>
            <a:r>
              <a:rPr lang="en-US" sz="3600" dirty="0"/>
              <a:t>out a list of sights, </a:t>
            </a:r>
            <a:r>
              <a:rPr lang="en-US" sz="3600" u="sng" dirty="0" smtClean="0"/>
              <a:t>perhaps suggesting</a:t>
            </a:r>
            <a:r>
              <a:rPr lang="en-US" sz="3600" dirty="0" smtClean="0"/>
              <a:t> </a:t>
            </a:r>
            <a:r>
              <a:rPr lang="en-US" sz="3600" dirty="0"/>
              <a:t>the </a:t>
            </a:r>
            <a:r>
              <a:rPr lang="en-US" sz="3600" dirty="0" smtClean="0"/>
              <a:t>onward movement </a:t>
            </a:r>
            <a:r>
              <a:rPr lang="en-US" sz="3600" dirty="0"/>
              <a:t>of the crowd on </a:t>
            </a:r>
            <a:r>
              <a:rPr lang="en-US" sz="3600" dirty="0" smtClean="0"/>
              <a:t>the tram </a:t>
            </a:r>
            <a:r>
              <a:rPr lang="en-US" sz="3600" dirty="0"/>
              <a:t>as they make their way </a:t>
            </a:r>
            <a:r>
              <a:rPr lang="en-US" sz="3600" dirty="0" smtClean="0"/>
              <a:t>into Brighton</a:t>
            </a:r>
            <a:r>
              <a:rPr lang="en-US" sz="3600" dirty="0"/>
              <a:t>. The idea that, for </a:t>
            </a:r>
            <a:r>
              <a:rPr lang="en-US" sz="3600" dirty="0" smtClean="0"/>
              <a:t>the crowd</a:t>
            </a:r>
            <a:r>
              <a:rPr lang="en-US" sz="3600" dirty="0"/>
              <a:t>, this is a pilgrimage, </a:t>
            </a:r>
            <a:r>
              <a:rPr lang="en-US" sz="3600" dirty="0" smtClean="0"/>
              <a:t>is suggested </a:t>
            </a:r>
            <a:r>
              <a:rPr lang="en-US" sz="3600" dirty="0"/>
              <a:t>by the </a:t>
            </a:r>
            <a:r>
              <a:rPr lang="en-US" sz="3600" dirty="0">
                <a:solidFill>
                  <a:srgbClr val="FF0000"/>
                </a:solidFill>
              </a:rPr>
              <a:t>biblical noun</a:t>
            </a:r>
            <a:r>
              <a:rPr lang="en-US" sz="3600" dirty="0" smtClean="0"/>
              <a:t>, ‘</a:t>
            </a:r>
            <a:r>
              <a:rPr lang="en-US" sz="3600" dirty="0">
                <a:solidFill>
                  <a:srgbClr val="00B050"/>
                </a:solidFill>
              </a:rPr>
              <a:t>multitudes</a:t>
            </a:r>
            <a:r>
              <a:rPr lang="en-US" sz="3600" dirty="0"/>
              <a:t>’ and that </a:t>
            </a:r>
            <a:r>
              <a:rPr lang="en-US" sz="3600" dirty="0" smtClean="0"/>
              <a:t>their ‘</a:t>
            </a:r>
            <a:r>
              <a:rPr lang="en-US" sz="3600" dirty="0" smtClean="0">
                <a:solidFill>
                  <a:srgbClr val="00B050"/>
                </a:solidFill>
              </a:rPr>
              <a:t>bewilderment</a:t>
            </a:r>
            <a:r>
              <a:rPr lang="en-US" sz="3600" dirty="0"/>
              <a:t>’ is partly due </a:t>
            </a:r>
            <a:r>
              <a:rPr lang="en-US" sz="3600" dirty="0" smtClean="0"/>
              <a:t>to their </a:t>
            </a:r>
            <a:r>
              <a:rPr lang="en-US" sz="3600" dirty="0"/>
              <a:t>disorientation at seeing </a:t>
            </a:r>
            <a:r>
              <a:rPr lang="en-US" sz="3600" dirty="0" smtClean="0"/>
              <a:t>the sights </a:t>
            </a:r>
            <a:r>
              <a:rPr lang="en-US" sz="3600" dirty="0"/>
              <a:t>of Brighton set out </a:t>
            </a:r>
            <a:r>
              <a:rPr lang="en-US" sz="3600" dirty="0" smtClean="0"/>
              <a:t>before them </a:t>
            </a:r>
            <a:r>
              <a:rPr lang="en-US" sz="3600" dirty="0"/>
              <a:t>– their paradise for the day.</a:t>
            </a:r>
            <a:endParaRPr lang="en-GB" sz="3600" dirty="0"/>
          </a:p>
        </p:txBody>
      </p:sp>
    </p:spTree>
    <p:extLst>
      <p:ext uri="{BB962C8B-B14F-4D97-AF65-F5344CB8AC3E}">
        <p14:creationId xmlns:p14="http://schemas.microsoft.com/office/powerpoint/2010/main" val="205550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325563"/>
          </a:xfrm>
        </p:spPr>
        <p:txBody>
          <a:bodyPr>
            <a:normAutofit/>
          </a:bodyPr>
          <a:lstStyle/>
          <a:p>
            <a:pPr algn="ctr"/>
            <a:r>
              <a:rPr lang="en-GB" sz="4800" b="1" dirty="0"/>
              <a:t>Self-Assessment – Give yourself a mark out of 8</a:t>
            </a:r>
            <a:endParaRPr lang="en-GB" sz="4800" dirty="0"/>
          </a:p>
        </p:txBody>
      </p:sp>
      <p:graphicFrame>
        <p:nvGraphicFramePr>
          <p:cNvPr id="4" name="Table 3"/>
          <p:cNvGraphicFramePr>
            <a:graphicFrameLocks noGrp="1"/>
          </p:cNvGraphicFramePr>
          <p:nvPr>
            <p:extLst/>
          </p:nvPr>
        </p:nvGraphicFramePr>
        <p:xfrm>
          <a:off x="216173" y="1328513"/>
          <a:ext cx="9841018" cy="5129641"/>
        </p:xfrm>
        <a:graphic>
          <a:graphicData uri="http://schemas.openxmlformats.org/drawingml/2006/table">
            <a:tbl>
              <a:tblPr firstRow="1" firstCol="1" bandRow="1">
                <a:tableStyleId>{5940675A-B579-460E-94D1-54222C63F5DA}</a:tableStyleId>
              </a:tblPr>
              <a:tblGrid>
                <a:gridCol w="2577614"/>
                <a:gridCol w="7263404"/>
              </a:tblGrid>
              <a:tr h="326137">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lnSpc>
                          <a:spcPct val="107000"/>
                        </a:lnSpc>
                        <a:spcAft>
                          <a:spcPts val="0"/>
                        </a:spcAft>
                      </a:pPr>
                      <a:r>
                        <a:rPr lang="en-GB" sz="2000" b="1" dirty="0">
                          <a:effectLst/>
                        </a:rPr>
                        <a:t>Skill Descriptors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328969">
                <a:tc gridSpan="2">
                  <a:txBody>
                    <a:bodyPr/>
                    <a:lstStyle/>
                    <a:p>
                      <a:pPr>
                        <a:spcAft>
                          <a:spcPts val="0"/>
                        </a:spcAft>
                      </a:pPr>
                      <a:r>
                        <a:rPr lang="en-GB" sz="1600" dirty="0">
                          <a:effectLst/>
                        </a:rPr>
                        <a:t>This question assesses Language </a:t>
                      </a:r>
                      <a:r>
                        <a:rPr lang="en-GB" sz="1600" dirty="0" err="1">
                          <a:effectLst/>
                        </a:rPr>
                        <a:t>ie</a:t>
                      </a:r>
                      <a:r>
                        <a:rPr lang="en-GB" sz="1600" dirty="0">
                          <a:effectLst/>
                        </a:rPr>
                        <a:t>: Words / Phrases / Language Features / Language Techniques / Sentence Forms </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solidFill>
                      <a:schemeClr val="accent2">
                        <a:lumMod val="20000"/>
                        <a:lumOff val="80000"/>
                      </a:schemeClr>
                    </a:solidFill>
                  </a:tcPr>
                </a:tc>
                <a:tc hMerge="1">
                  <a:txBody>
                    <a:bodyPr/>
                    <a:lstStyle/>
                    <a:p>
                      <a:endParaRPr lang="en-GB"/>
                    </a:p>
                  </a:txBody>
                  <a:tcPr/>
                </a:tc>
              </a:tr>
              <a:tr h="992443">
                <a:tc>
                  <a:txBody>
                    <a:bodyPr/>
                    <a:lstStyle/>
                    <a:p>
                      <a:pPr algn="ctr">
                        <a:spcAft>
                          <a:spcPts val="0"/>
                        </a:spcAft>
                      </a:pPr>
                      <a:r>
                        <a:rPr lang="en-GB" sz="1600" b="1" dirty="0">
                          <a:effectLst/>
                        </a:rPr>
                        <a:t>Level 4</a:t>
                      </a:r>
                    </a:p>
                    <a:p>
                      <a:pPr algn="ctr">
                        <a:spcAft>
                          <a:spcPts val="0"/>
                        </a:spcAft>
                      </a:pPr>
                      <a:r>
                        <a:rPr lang="en-GB" sz="1600" dirty="0">
                          <a:effectLst/>
                        </a:rPr>
                        <a:t> </a:t>
                      </a:r>
                    </a:p>
                    <a:p>
                      <a:pPr algn="ctr">
                        <a:spcAft>
                          <a:spcPts val="0"/>
                        </a:spcAft>
                      </a:pPr>
                      <a:r>
                        <a:rPr lang="en-GB" sz="1600" i="1" dirty="0">
                          <a:effectLst/>
                        </a:rPr>
                        <a:t>Perceptive, detailed</a:t>
                      </a:r>
                    </a:p>
                    <a:p>
                      <a:pPr algn="ctr">
                        <a:lnSpc>
                          <a:spcPct val="107000"/>
                        </a:lnSpc>
                        <a:spcAft>
                          <a:spcPts val="0"/>
                        </a:spcAft>
                      </a:pPr>
                      <a:r>
                        <a:rPr lang="en-GB" sz="1600" dirty="0">
                          <a:solidFill>
                            <a:srgbClr val="FF0000"/>
                          </a:solidFill>
                          <a:effectLst/>
                        </a:rPr>
                        <a:t>7-8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en-GB" sz="1600" dirty="0">
                          <a:effectLst/>
                        </a:rPr>
                        <a:t>Shows detailed and perceptive understanding of language </a:t>
                      </a:r>
                    </a:p>
                    <a:p>
                      <a:pPr marL="342900" lvl="0" indent="-342900">
                        <a:spcAft>
                          <a:spcPts val="0"/>
                        </a:spcAft>
                        <a:buFont typeface="Symbol" panose="05050102010706020507" pitchFamily="18" charset="2"/>
                        <a:buChar char=""/>
                      </a:pPr>
                      <a:r>
                        <a:rPr lang="en-GB" sz="1600" dirty="0">
                          <a:effectLst/>
                        </a:rPr>
                        <a:t>Analyses the effects of the writer’s choices of language </a:t>
                      </a:r>
                    </a:p>
                    <a:p>
                      <a:pPr marL="342900" lvl="0" indent="-342900">
                        <a:spcAft>
                          <a:spcPts val="0"/>
                        </a:spcAft>
                        <a:buFont typeface="Symbol" panose="05050102010706020507" pitchFamily="18" charset="2"/>
                        <a:buChar char=""/>
                      </a:pPr>
                      <a:r>
                        <a:rPr lang="en-GB" sz="1600" dirty="0">
                          <a:effectLst/>
                        </a:rPr>
                        <a:t>Selects a range of judicious quotations </a:t>
                      </a:r>
                    </a:p>
                    <a:p>
                      <a:pPr marL="342900" lvl="0" indent="-342900">
                        <a:spcAft>
                          <a:spcPts val="0"/>
                        </a:spcAft>
                        <a:buFont typeface="Symbol" panose="05050102010706020507" pitchFamily="18" charset="2"/>
                        <a:buChar char=""/>
                      </a:pPr>
                      <a:r>
                        <a:rPr lang="en-GB" sz="1600" dirty="0">
                          <a:effectLst/>
                        </a:rPr>
                        <a:t>Uses sophisticated subject terminology accurately </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solidFill>
                      <a:schemeClr val="bg1"/>
                    </a:solidFill>
                  </a:tcPr>
                </a:tc>
              </a:tr>
              <a:tr h="992443">
                <a:tc>
                  <a:txBody>
                    <a:bodyPr/>
                    <a:lstStyle/>
                    <a:p>
                      <a:pPr algn="ctr">
                        <a:spcAft>
                          <a:spcPts val="0"/>
                        </a:spcAft>
                      </a:pPr>
                      <a:r>
                        <a:rPr lang="en-GB" sz="1600" b="1" dirty="0">
                          <a:effectLst/>
                        </a:rPr>
                        <a:t>Level 3</a:t>
                      </a:r>
                    </a:p>
                    <a:p>
                      <a:pPr algn="ctr">
                        <a:spcAft>
                          <a:spcPts val="0"/>
                        </a:spcAft>
                      </a:pPr>
                      <a:r>
                        <a:rPr lang="en-GB" sz="1600" dirty="0">
                          <a:effectLst/>
                        </a:rPr>
                        <a:t> </a:t>
                      </a:r>
                    </a:p>
                    <a:p>
                      <a:pPr algn="ctr">
                        <a:spcAft>
                          <a:spcPts val="0"/>
                        </a:spcAft>
                      </a:pPr>
                      <a:r>
                        <a:rPr lang="en-GB" sz="1600" i="1" dirty="0">
                          <a:effectLst/>
                        </a:rPr>
                        <a:t>Clear, relevant</a:t>
                      </a:r>
                    </a:p>
                    <a:p>
                      <a:pPr algn="ctr">
                        <a:lnSpc>
                          <a:spcPct val="107000"/>
                        </a:lnSpc>
                        <a:spcAft>
                          <a:spcPts val="0"/>
                        </a:spcAft>
                      </a:pPr>
                      <a:r>
                        <a:rPr lang="en-GB" sz="1600" dirty="0">
                          <a:solidFill>
                            <a:srgbClr val="FF0000"/>
                          </a:solidFill>
                          <a:effectLst/>
                        </a:rPr>
                        <a:t>5-6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en-GB" sz="1600">
                          <a:effectLst/>
                        </a:rPr>
                        <a:t>Shows clear understanding of language </a:t>
                      </a:r>
                    </a:p>
                    <a:p>
                      <a:pPr marL="342900" lvl="0" indent="-342900">
                        <a:spcAft>
                          <a:spcPts val="0"/>
                        </a:spcAft>
                        <a:buFont typeface="Symbol" panose="05050102010706020507" pitchFamily="18" charset="2"/>
                        <a:buChar char=""/>
                      </a:pPr>
                      <a:r>
                        <a:rPr lang="en-GB" sz="1600">
                          <a:effectLst/>
                        </a:rPr>
                        <a:t>Clearly explains the effects of the writer’s choices of language </a:t>
                      </a:r>
                    </a:p>
                    <a:p>
                      <a:pPr marL="342900" lvl="0" indent="-342900">
                        <a:spcAft>
                          <a:spcPts val="0"/>
                        </a:spcAft>
                        <a:buFont typeface="Symbol" panose="05050102010706020507" pitchFamily="18" charset="2"/>
                        <a:buChar char=""/>
                      </a:pPr>
                      <a:r>
                        <a:rPr lang="en-GB" sz="1600">
                          <a:effectLst/>
                        </a:rPr>
                        <a:t>Selects a range of relevant quotations </a:t>
                      </a:r>
                    </a:p>
                    <a:p>
                      <a:pPr marL="342900" lvl="0" indent="-342900">
                        <a:spcAft>
                          <a:spcPts val="0"/>
                        </a:spcAft>
                        <a:buFont typeface="Symbol" panose="05050102010706020507" pitchFamily="18" charset="2"/>
                        <a:buChar char=""/>
                      </a:pPr>
                      <a:r>
                        <a:rPr lang="en-GB" sz="1600">
                          <a:effectLst/>
                        </a:rPr>
                        <a:t>Uses subject terminology accurately </a:t>
                      </a:r>
                      <a:endParaRPr lang="en-GB" sz="160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solidFill>
                      <a:schemeClr val="bg1"/>
                    </a:solidFill>
                  </a:tcPr>
                </a:tc>
              </a:tr>
              <a:tr h="992443">
                <a:tc>
                  <a:txBody>
                    <a:bodyPr/>
                    <a:lstStyle/>
                    <a:p>
                      <a:pPr algn="ctr">
                        <a:spcAft>
                          <a:spcPts val="0"/>
                        </a:spcAft>
                      </a:pPr>
                      <a:r>
                        <a:rPr lang="en-GB" sz="1600" b="1" dirty="0">
                          <a:effectLst/>
                        </a:rPr>
                        <a:t>Level 2</a:t>
                      </a:r>
                    </a:p>
                    <a:p>
                      <a:pPr algn="ctr">
                        <a:spcAft>
                          <a:spcPts val="0"/>
                        </a:spcAft>
                      </a:pPr>
                      <a:r>
                        <a:rPr lang="en-GB" sz="1600" dirty="0">
                          <a:effectLst/>
                        </a:rPr>
                        <a:t> </a:t>
                      </a:r>
                    </a:p>
                    <a:p>
                      <a:pPr algn="ctr">
                        <a:spcAft>
                          <a:spcPts val="0"/>
                        </a:spcAft>
                      </a:pPr>
                      <a:r>
                        <a:rPr lang="en-GB" sz="1600" i="1" dirty="0">
                          <a:effectLst/>
                        </a:rPr>
                        <a:t>Some, attempts</a:t>
                      </a:r>
                    </a:p>
                    <a:p>
                      <a:pPr algn="ctr">
                        <a:lnSpc>
                          <a:spcPct val="107000"/>
                        </a:lnSpc>
                        <a:spcAft>
                          <a:spcPts val="0"/>
                        </a:spcAft>
                      </a:pPr>
                      <a:r>
                        <a:rPr lang="en-GB" sz="1600" dirty="0">
                          <a:solidFill>
                            <a:srgbClr val="FF0000"/>
                          </a:solidFill>
                          <a:effectLst/>
                        </a:rPr>
                        <a:t>3-4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en-GB" sz="1600">
                          <a:effectLst/>
                        </a:rPr>
                        <a:t>Shows some understanding of language </a:t>
                      </a:r>
                    </a:p>
                    <a:p>
                      <a:pPr marL="342900" lvl="0" indent="-342900">
                        <a:spcAft>
                          <a:spcPts val="0"/>
                        </a:spcAft>
                        <a:buFont typeface="Symbol" panose="05050102010706020507" pitchFamily="18" charset="2"/>
                        <a:buChar char=""/>
                      </a:pPr>
                      <a:r>
                        <a:rPr lang="en-GB" sz="1600">
                          <a:effectLst/>
                        </a:rPr>
                        <a:t>Attempts to comment on the effect of language </a:t>
                      </a:r>
                    </a:p>
                    <a:p>
                      <a:pPr marL="342900" lvl="0" indent="-342900">
                        <a:spcAft>
                          <a:spcPts val="0"/>
                        </a:spcAft>
                        <a:buFont typeface="Symbol" panose="05050102010706020507" pitchFamily="18" charset="2"/>
                        <a:buChar char=""/>
                      </a:pPr>
                      <a:r>
                        <a:rPr lang="en-GB" sz="1600">
                          <a:effectLst/>
                        </a:rPr>
                        <a:t>Selects some relevant quotations </a:t>
                      </a:r>
                    </a:p>
                    <a:p>
                      <a:pPr marL="342900" lvl="0" indent="-342900">
                        <a:spcAft>
                          <a:spcPts val="0"/>
                        </a:spcAft>
                        <a:buFont typeface="Symbol" panose="05050102010706020507" pitchFamily="18" charset="2"/>
                        <a:buChar char=""/>
                      </a:pPr>
                      <a:r>
                        <a:rPr lang="en-GB" sz="1600">
                          <a:effectLst/>
                        </a:rPr>
                        <a:t>Uses some subject terminology, not always appropriately </a:t>
                      </a:r>
                      <a:endParaRPr lang="en-GB" sz="160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solidFill>
                      <a:schemeClr val="bg1"/>
                    </a:solidFill>
                  </a:tcPr>
                </a:tc>
              </a:tr>
              <a:tr h="992443">
                <a:tc>
                  <a:txBody>
                    <a:bodyPr/>
                    <a:lstStyle/>
                    <a:p>
                      <a:pPr algn="ctr">
                        <a:spcAft>
                          <a:spcPts val="0"/>
                        </a:spcAft>
                      </a:pPr>
                      <a:r>
                        <a:rPr lang="en-GB" sz="1600" b="1" dirty="0">
                          <a:effectLst/>
                        </a:rPr>
                        <a:t>Level 1</a:t>
                      </a:r>
                    </a:p>
                    <a:p>
                      <a:pPr algn="ctr">
                        <a:spcAft>
                          <a:spcPts val="0"/>
                        </a:spcAft>
                      </a:pPr>
                      <a:r>
                        <a:rPr lang="en-GB" sz="1600" dirty="0">
                          <a:effectLst/>
                        </a:rPr>
                        <a:t> </a:t>
                      </a:r>
                    </a:p>
                    <a:p>
                      <a:pPr algn="ctr">
                        <a:spcAft>
                          <a:spcPts val="0"/>
                        </a:spcAft>
                      </a:pPr>
                      <a:r>
                        <a:rPr lang="en-GB" sz="1600" i="1" dirty="0">
                          <a:effectLst/>
                        </a:rPr>
                        <a:t>Simple, limited</a:t>
                      </a:r>
                    </a:p>
                    <a:p>
                      <a:pPr algn="ctr">
                        <a:lnSpc>
                          <a:spcPct val="107000"/>
                        </a:lnSpc>
                        <a:spcAft>
                          <a:spcPts val="0"/>
                        </a:spcAft>
                      </a:pPr>
                      <a:r>
                        <a:rPr lang="en-GB" sz="1600" dirty="0">
                          <a:solidFill>
                            <a:srgbClr val="FF0000"/>
                          </a:solidFill>
                          <a:effectLst/>
                        </a:rPr>
                        <a:t>1-2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en-GB" sz="1600">
                          <a:effectLst/>
                        </a:rPr>
                        <a:t>Shows simple awareness of language </a:t>
                      </a:r>
                    </a:p>
                    <a:p>
                      <a:pPr marL="342900" lvl="0" indent="-342900">
                        <a:spcAft>
                          <a:spcPts val="0"/>
                        </a:spcAft>
                        <a:buFont typeface="Symbol" panose="05050102010706020507" pitchFamily="18" charset="2"/>
                        <a:buChar char=""/>
                      </a:pPr>
                      <a:r>
                        <a:rPr lang="en-GB" sz="1600">
                          <a:effectLst/>
                        </a:rPr>
                        <a:t>Offers simple comment on the effect of language </a:t>
                      </a:r>
                    </a:p>
                    <a:p>
                      <a:pPr marL="342900" lvl="0" indent="-342900">
                        <a:spcAft>
                          <a:spcPts val="0"/>
                        </a:spcAft>
                        <a:buFont typeface="Symbol" panose="05050102010706020507" pitchFamily="18" charset="2"/>
                        <a:buChar char=""/>
                      </a:pPr>
                      <a:r>
                        <a:rPr lang="en-GB" sz="1600">
                          <a:effectLst/>
                        </a:rPr>
                        <a:t>Simple references or textual details </a:t>
                      </a:r>
                    </a:p>
                    <a:p>
                      <a:pPr marL="342900" lvl="0" indent="-342900">
                        <a:spcAft>
                          <a:spcPts val="0"/>
                        </a:spcAft>
                        <a:buFont typeface="Symbol" panose="05050102010706020507" pitchFamily="18" charset="2"/>
                        <a:buChar char=""/>
                      </a:pPr>
                      <a:r>
                        <a:rPr lang="en-GB" sz="1600">
                          <a:effectLst/>
                        </a:rPr>
                        <a:t>Simple mention of subject terminology </a:t>
                      </a:r>
                      <a:endParaRPr lang="en-GB" sz="160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solidFill>
                      <a:schemeClr val="bg1"/>
                    </a:solidFill>
                  </a:tcPr>
                </a:tc>
              </a:tr>
              <a:tr h="504763">
                <a:tc>
                  <a:txBody>
                    <a:bodyPr/>
                    <a:lstStyle/>
                    <a:p>
                      <a:pPr algn="ctr">
                        <a:spcAft>
                          <a:spcPts val="0"/>
                        </a:spcAft>
                      </a:pPr>
                      <a:r>
                        <a:rPr lang="en-GB" sz="1600">
                          <a:effectLst/>
                        </a:rPr>
                        <a:t>Level 0</a:t>
                      </a:r>
                    </a:p>
                    <a:p>
                      <a:pPr algn="ctr">
                        <a:lnSpc>
                          <a:spcPct val="107000"/>
                        </a:lnSpc>
                        <a:spcAft>
                          <a:spcPts val="0"/>
                        </a:spcAft>
                      </a:pPr>
                      <a:r>
                        <a:rPr lang="en-GB" sz="1600">
                          <a:effectLst/>
                        </a:rPr>
                        <a:t>No marks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spcAft>
                          <a:spcPts val="0"/>
                        </a:spcAft>
                      </a:pPr>
                      <a:r>
                        <a:rPr lang="en-GB" sz="1600" dirty="0">
                          <a:effectLst/>
                        </a:rPr>
                        <a:t>No comments offered on the use of language. </a:t>
                      </a:r>
                    </a:p>
                    <a:p>
                      <a:pPr>
                        <a:lnSpc>
                          <a:spcPct val="107000"/>
                        </a:lnSpc>
                        <a:spcAft>
                          <a:spcPts val="0"/>
                        </a:spcAft>
                      </a:pPr>
                      <a:r>
                        <a:rPr lang="en-GB" sz="1600" dirty="0">
                          <a:effectLst/>
                        </a:rPr>
                        <a:t>Nothing to reward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r>
            </a:tbl>
          </a:graphicData>
        </a:graphic>
      </p:graphicFrame>
      <p:sp>
        <p:nvSpPr>
          <p:cNvPr id="3" name="TextBox 2"/>
          <p:cNvSpPr txBox="1"/>
          <p:nvPr/>
        </p:nvSpPr>
        <p:spPr>
          <a:xfrm>
            <a:off x="10172701" y="1554162"/>
            <a:ext cx="1894114" cy="4893647"/>
          </a:xfrm>
          <a:prstGeom prst="rect">
            <a:avLst/>
          </a:prstGeom>
          <a:solidFill>
            <a:srgbClr val="A568D2"/>
          </a:solidFill>
        </p:spPr>
        <p:txBody>
          <a:bodyPr wrap="square" rtlCol="0">
            <a:spAutoFit/>
          </a:bodyPr>
          <a:lstStyle/>
          <a:p>
            <a:r>
              <a:rPr lang="en-GB" sz="2400" b="1" dirty="0"/>
              <a:t>EXTENSION</a:t>
            </a:r>
          </a:p>
          <a:p>
            <a:endParaRPr lang="en-GB" sz="1600" dirty="0"/>
          </a:p>
          <a:p>
            <a:r>
              <a:rPr lang="en-GB" sz="1600" b="1" dirty="0"/>
              <a:t>TECHNIQUE COUNT: </a:t>
            </a:r>
            <a:r>
              <a:rPr lang="en-GB" sz="1600" dirty="0"/>
              <a:t>make a note of how many techniques you explained.</a:t>
            </a:r>
          </a:p>
          <a:p>
            <a:endParaRPr lang="en-GB" sz="1600" dirty="0"/>
          </a:p>
          <a:p>
            <a:endParaRPr lang="en-GB" sz="1600" dirty="0"/>
          </a:p>
          <a:p>
            <a:r>
              <a:rPr lang="en-GB" sz="1600" b="1" dirty="0"/>
              <a:t>QUOTE COUNT: </a:t>
            </a:r>
            <a:r>
              <a:rPr lang="en-GB" sz="1600" dirty="0"/>
              <a:t>make a note of how many quotes you used.</a:t>
            </a:r>
          </a:p>
          <a:p>
            <a:endParaRPr lang="en-GB" sz="1600" dirty="0"/>
          </a:p>
          <a:p>
            <a:r>
              <a:rPr lang="en-GB" sz="1600" b="1" dirty="0"/>
              <a:t>BULLET MATCH: </a:t>
            </a:r>
            <a:r>
              <a:rPr lang="en-GB" sz="1600" dirty="0"/>
              <a:t>label each technique with which bullet point it matches. You should have two of each.</a:t>
            </a:r>
          </a:p>
        </p:txBody>
      </p:sp>
    </p:spTree>
    <p:extLst>
      <p:ext uri="{BB962C8B-B14F-4D97-AF65-F5344CB8AC3E}">
        <p14:creationId xmlns:p14="http://schemas.microsoft.com/office/powerpoint/2010/main" val="3644124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5119" t="16666" r="11071" b="7990"/>
          <a:stretch/>
        </p:blipFill>
        <p:spPr>
          <a:xfrm>
            <a:off x="0" y="1"/>
            <a:ext cx="12191999" cy="6913060"/>
          </a:xfrm>
          <a:prstGeom prst="rect">
            <a:avLst/>
          </a:prstGeom>
        </p:spPr>
      </p:pic>
    </p:spTree>
    <p:extLst>
      <p:ext uri="{BB962C8B-B14F-4D97-AF65-F5344CB8AC3E}">
        <p14:creationId xmlns:p14="http://schemas.microsoft.com/office/powerpoint/2010/main" val="2512319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94240"/>
            <a:ext cx="12192000" cy="2387600"/>
          </a:xfrm>
        </p:spPr>
        <p:txBody>
          <a:bodyPr/>
          <a:lstStyle/>
          <a:p>
            <a:r>
              <a:rPr lang="en-GB" b="1" dirty="0" smtClean="0"/>
              <a:t>Question 3: 8 marks – 10 minutes</a:t>
            </a:r>
            <a:endParaRPr lang="en-GB" b="1" dirty="0"/>
          </a:p>
        </p:txBody>
      </p:sp>
      <p:sp>
        <p:nvSpPr>
          <p:cNvPr id="4" name="Subtitle 2"/>
          <p:cNvSpPr txBox="1">
            <a:spLocks/>
          </p:cNvSpPr>
          <p:nvPr/>
        </p:nvSpPr>
        <p:spPr>
          <a:xfrm>
            <a:off x="495299" y="3308578"/>
            <a:ext cx="11261272" cy="3179307"/>
          </a:xfrm>
          <a:prstGeom prst="rect">
            <a:avLst/>
          </a:prstGeom>
          <a:solidFill>
            <a:srgbClr val="FFC000"/>
          </a:solidFill>
        </p:spPr>
        <p:txBody>
          <a:bodyPr vert="horz" lIns="91440" tIns="45721" rIns="91440" bIns="4572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dirty="0"/>
              <a:t>Knowledge and Skills Required:</a:t>
            </a:r>
          </a:p>
          <a:p>
            <a:pPr marL="171453" indent="-171453" algn="l">
              <a:buFont typeface="Arial" panose="020B0604020202020204" pitchFamily="34" charset="0"/>
              <a:buChar char="•"/>
            </a:pPr>
            <a:r>
              <a:rPr lang="en-GB" sz="2000" dirty="0"/>
              <a:t>Ability to read through the whole of the text and annotate throughout </a:t>
            </a:r>
          </a:p>
          <a:p>
            <a:pPr marL="171453" indent="-171453" algn="l">
              <a:buFont typeface="Arial" panose="020B0604020202020204" pitchFamily="34" charset="0"/>
              <a:buChar char="•"/>
            </a:pPr>
            <a:r>
              <a:rPr lang="en-GB" sz="2000" dirty="0"/>
              <a:t>Distinguish where the writer shifts narrative perspective or focus within the text</a:t>
            </a:r>
          </a:p>
          <a:p>
            <a:pPr marL="171453" indent="-171453" algn="l">
              <a:buFont typeface="Arial" panose="020B0604020202020204" pitchFamily="34" charset="0"/>
              <a:buChar char="•"/>
            </a:pPr>
            <a:r>
              <a:rPr lang="en-GB" sz="2000" dirty="0"/>
              <a:t>Identify and explain where and how a writer changes setting, develops character or uses dialogue for a specific effect.</a:t>
            </a:r>
          </a:p>
          <a:p>
            <a:pPr marL="171453" indent="-171453" algn="l">
              <a:buFont typeface="Arial" panose="020B0604020202020204" pitchFamily="34" charset="0"/>
              <a:buChar char="•"/>
            </a:pPr>
            <a:r>
              <a:rPr lang="en-GB" sz="2000" dirty="0"/>
              <a:t>Pick out repetition of a key theme, sentence, word or motif and explain its significance or importance</a:t>
            </a:r>
          </a:p>
          <a:p>
            <a:pPr marL="171453" indent="-171453" algn="l">
              <a:buFont typeface="Arial" panose="020B0604020202020204" pitchFamily="34" charset="0"/>
              <a:buChar char="•"/>
            </a:pPr>
            <a:r>
              <a:rPr lang="en-GB" sz="2000" dirty="0"/>
              <a:t> Give an overview of the journey the reader has been on throughout the text.</a:t>
            </a:r>
          </a:p>
          <a:p>
            <a:pPr marL="171453" indent="-171453" algn="l">
              <a:buFont typeface="Arial" panose="020B0604020202020204" pitchFamily="34" charset="0"/>
              <a:buChar char="•"/>
            </a:pPr>
            <a:r>
              <a:rPr lang="en-GB" sz="2000" dirty="0"/>
              <a:t>Comment on the moral/meaning on the text and how this has been structured.</a:t>
            </a:r>
          </a:p>
        </p:txBody>
      </p:sp>
      <p:graphicFrame>
        <p:nvGraphicFramePr>
          <p:cNvPr id="6" name="Table 5"/>
          <p:cNvGraphicFramePr>
            <a:graphicFrameLocks noGrp="1"/>
          </p:cNvGraphicFramePr>
          <p:nvPr>
            <p:extLst/>
          </p:nvPr>
        </p:nvGraphicFramePr>
        <p:xfrm>
          <a:off x="538841" y="1458164"/>
          <a:ext cx="11201401" cy="1831703"/>
        </p:xfrm>
        <a:graphic>
          <a:graphicData uri="http://schemas.openxmlformats.org/drawingml/2006/table">
            <a:tbl>
              <a:tblPr firstRow="1" bandRow="1">
                <a:tableStyleId>{5940675A-B579-460E-94D1-54222C63F5DA}</a:tableStyleId>
              </a:tblPr>
              <a:tblGrid>
                <a:gridCol w="1181100"/>
                <a:gridCol w="10020301"/>
              </a:tblGrid>
              <a:tr h="1831703">
                <a:tc>
                  <a:txBody>
                    <a:bodyPr/>
                    <a:lstStyle/>
                    <a:p>
                      <a:pPr algn="ctr"/>
                      <a:r>
                        <a:rPr lang="en-GB" sz="3200" b="1" dirty="0" smtClean="0"/>
                        <a:t>AO2</a:t>
                      </a:r>
                      <a:endParaRPr lang="en-GB" sz="3200" b="1" dirty="0"/>
                    </a:p>
                  </a:txBody>
                  <a:tcPr anchor="ctr"/>
                </a:tc>
                <a:tc>
                  <a:txBody>
                    <a:bodyPr/>
                    <a:lstStyle/>
                    <a:p>
                      <a:pPr marL="457200" indent="-457200">
                        <a:buFont typeface="Arial" panose="020B0604020202020204" pitchFamily="34" charset="0"/>
                        <a:buChar char="•"/>
                      </a:pPr>
                      <a:r>
                        <a:rPr lang="en-US" sz="2800" b="0" i="0" u="none" strike="noStrike" kern="1200" baseline="0" dirty="0" smtClean="0">
                          <a:solidFill>
                            <a:schemeClr val="tx1"/>
                          </a:solidFill>
                          <a:latin typeface="+mn-lt"/>
                          <a:ea typeface="+mn-ea"/>
                          <a:cs typeface="+mn-cs"/>
                        </a:rPr>
                        <a:t>Explain, comment on and analyse how writers use language and </a:t>
                      </a:r>
                      <a:r>
                        <a:rPr lang="en-US" sz="2800" b="1" i="0" u="none" strike="noStrike" kern="1200" baseline="0" dirty="0" smtClean="0">
                          <a:solidFill>
                            <a:srgbClr val="FF0000"/>
                          </a:solidFill>
                          <a:latin typeface="+mn-lt"/>
                          <a:ea typeface="+mn-ea"/>
                          <a:cs typeface="+mn-cs"/>
                        </a:rPr>
                        <a:t>structure</a:t>
                      </a:r>
                      <a:r>
                        <a:rPr lang="en-US" sz="2800" b="0" i="0" u="none" strike="noStrike" kern="1200" baseline="0" dirty="0" smtClean="0">
                          <a:solidFill>
                            <a:srgbClr val="FF0000"/>
                          </a:solidFill>
                          <a:latin typeface="+mn-lt"/>
                          <a:ea typeface="+mn-ea"/>
                          <a:cs typeface="+mn-cs"/>
                        </a:rPr>
                        <a:t> </a:t>
                      </a:r>
                      <a:r>
                        <a:rPr lang="en-US" sz="2800" b="0" i="0" u="none" strike="noStrike" kern="1200" baseline="0" dirty="0" smtClean="0">
                          <a:solidFill>
                            <a:schemeClr val="tx1"/>
                          </a:solidFill>
                          <a:latin typeface="+mn-lt"/>
                          <a:ea typeface="+mn-ea"/>
                          <a:cs typeface="+mn-cs"/>
                        </a:rPr>
                        <a:t>to achieve effects and influence readers, using relevant subject terminology to support their views. </a:t>
                      </a:r>
                      <a:endParaRPr lang="en-GB" sz="2800" b="0" i="0" u="none" strike="noStrike" kern="1200" baseline="0" dirty="0" smtClean="0">
                        <a:solidFill>
                          <a:schemeClr val="tx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847876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4769" t="21111" r="54647" b="30000"/>
          <a:stretch/>
        </p:blipFill>
        <p:spPr>
          <a:xfrm>
            <a:off x="-72797" y="1159701"/>
            <a:ext cx="12264797" cy="4155249"/>
          </a:xfrm>
          <a:prstGeom prst="rect">
            <a:avLst/>
          </a:prstGeom>
        </p:spPr>
      </p:pic>
    </p:spTree>
    <p:extLst>
      <p:ext uri="{BB962C8B-B14F-4D97-AF65-F5344CB8AC3E}">
        <p14:creationId xmlns:p14="http://schemas.microsoft.com/office/powerpoint/2010/main" val="32972619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Question 3 will always focus on the </a:t>
            </a:r>
            <a:r>
              <a:rPr lang="en-GB" b="1" i="1" dirty="0" smtClean="0">
                <a:solidFill>
                  <a:srgbClr val="FF0000"/>
                </a:solidFill>
              </a:rPr>
              <a:t>structural features </a:t>
            </a:r>
            <a:r>
              <a:rPr lang="en-GB" b="1" dirty="0" smtClean="0"/>
              <a:t>of the whole text: </a:t>
            </a:r>
            <a:endParaRPr lang="en-GB" b="1" dirty="0"/>
          </a:p>
        </p:txBody>
      </p:sp>
      <p:sp>
        <p:nvSpPr>
          <p:cNvPr id="3" name="Content Placeholder 2"/>
          <p:cNvSpPr>
            <a:spLocks noGrp="1"/>
          </p:cNvSpPr>
          <p:nvPr>
            <p:ph idx="1"/>
          </p:nvPr>
        </p:nvSpPr>
        <p:spPr>
          <a:xfrm>
            <a:off x="0" y="1928174"/>
            <a:ext cx="11974286" cy="4643541"/>
          </a:xfrm>
        </p:spPr>
        <p:txBody>
          <a:bodyPr>
            <a:normAutofit lnSpcReduction="10000"/>
          </a:bodyPr>
          <a:lstStyle/>
          <a:p>
            <a:pPr lvl="1"/>
            <a:r>
              <a:rPr lang="en-GB" sz="3200" b="1" dirty="0">
                <a:solidFill>
                  <a:srgbClr val="FF0000"/>
                </a:solidFill>
              </a:rPr>
              <a:t>the sequence through a passage, such as: introduction, development, summary and conclusion, repetition, threads, patterns or motifs</a:t>
            </a:r>
          </a:p>
          <a:p>
            <a:pPr lvl="1"/>
            <a:endParaRPr lang="en-GB" sz="3200" dirty="0"/>
          </a:p>
          <a:p>
            <a:pPr lvl="1"/>
            <a:r>
              <a:rPr lang="en-GB" sz="3200" b="1" dirty="0">
                <a:solidFill>
                  <a:srgbClr val="FFC000"/>
                </a:solidFill>
              </a:rPr>
              <a:t>shifts in ideas and perspectives, such as: movement from big to small, place to place, outside to inside (and vice versa), narrative perspectives</a:t>
            </a:r>
          </a:p>
          <a:p>
            <a:pPr lvl="1"/>
            <a:endParaRPr lang="en-GB" sz="3200" dirty="0"/>
          </a:p>
          <a:p>
            <a:pPr lvl="1"/>
            <a:r>
              <a:rPr lang="en-GB" sz="3200" b="1" dirty="0">
                <a:solidFill>
                  <a:srgbClr val="00B050"/>
                </a:solidFill>
              </a:rPr>
              <a:t>coherence, such as: connections and links across paragraphs, links within paragraphs, topic sentences.</a:t>
            </a:r>
          </a:p>
        </p:txBody>
      </p:sp>
    </p:spTree>
    <p:extLst>
      <p:ext uri="{BB962C8B-B14F-4D97-AF65-F5344CB8AC3E}">
        <p14:creationId xmlns:p14="http://schemas.microsoft.com/office/powerpoint/2010/main" val="994519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analysing structure, consider these first:</a:t>
            </a:r>
            <a:endParaRPr lang="en-GB" dirty="0"/>
          </a:p>
        </p:txBody>
      </p:sp>
      <p:graphicFrame>
        <p:nvGraphicFramePr>
          <p:cNvPr id="4" name="Table 3"/>
          <p:cNvGraphicFramePr>
            <a:graphicFrameLocks noGrp="1"/>
          </p:cNvGraphicFramePr>
          <p:nvPr>
            <p:extLst/>
          </p:nvPr>
        </p:nvGraphicFramePr>
        <p:xfrm>
          <a:off x="838199" y="1873346"/>
          <a:ext cx="10515601" cy="4373625"/>
        </p:xfrm>
        <a:graphic>
          <a:graphicData uri="http://schemas.openxmlformats.org/drawingml/2006/table">
            <a:tbl>
              <a:tblPr firstRow="1" bandRow="1">
                <a:tableStyleId>{5C22544A-7EE6-4342-B048-85BDC9FD1C3A}</a:tableStyleId>
              </a:tblPr>
              <a:tblGrid>
                <a:gridCol w="2583023"/>
                <a:gridCol w="7932578"/>
              </a:tblGrid>
              <a:tr h="874725">
                <a:tc>
                  <a:txBody>
                    <a:bodyPr/>
                    <a:lstStyle/>
                    <a:p>
                      <a:r>
                        <a:rPr lang="en-GB" sz="3200" b="1" dirty="0" smtClean="0">
                          <a:solidFill>
                            <a:schemeClr val="bg1"/>
                          </a:solidFill>
                        </a:rPr>
                        <a:t>Setting</a:t>
                      </a:r>
                      <a:endParaRPr lang="en-GB" sz="3200" b="1" dirty="0">
                        <a:solidFill>
                          <a:schemeClr val="bg1"/>
                        </a:solidFill>
                      </a:endParaRPr>
                    </a:p>
                  </a:txBody>
                  <a:tcPr marT="45721" marB="45721" anchor="ctr">
                    <a:solidFill>
                      <a:schemeClr val="tx2"/>
                    </a:solidFill>
                  </a:tcPr>
                </a:tc>
                <a:tc>
                  <a:txBody>
                    <a:bodyPr/>
                    <a:lstStyle/>
                    <a:p>
                      <a:r>
                        <a:rPr lang="en-GB" sz="2400" b="1" dirty="0" smtClean="0">
                          <a:solidFill>
                            <a:schemeClr val="tx1"/>
                          </a:solidFill>
                        </a:rPr>
                        <a:t>How do we know when and where</a:t>
                      </a:r>
                      <a:r>
                        <a:rPr lang="en-GB" sz="2400" b="1" baseline="0" dirty="0" smtClean="0">
                          <a:solidFill>
                            <a:schemeClr val="tx1"/>
                          </a:solidFill>
                        </a:rPr>
                        <a:t> the narrative is set? Are we outside or inside a building?</a:t>
                      </a:r>
                      <a:endParaRPr lang="en-GB" sz="2400" b="1" dirty="0">
                        <a:solidFill>
                          <a:schemeClr val="tx1"/>
                        </a:solidFill>
                      </a:endParaRPr>
                    </a:p>
                  </a:txBody>
                  <a:tcPr marT="45721" marB="45721" anchor="ctr">
                    <a:solidFill>
                      <a:schemeClr val="bg1">
                        <a:lumMod val="65000"/>
                      </a:schemeClr>
                    </a:solidFill>
                  </a:tcPr>
                </a:tc>
              </a:tr>
              <a:tr h="874725">
                <a:tc>
                  <a:txBody>
                    <a:bodyPr/>
                    <a:lstStyle/>
                    <a:p>
                      <a:r>
                        <a:rPr lang="en-GB" sz="3200" b="1" dirty="0" smtClean="0">
                          <a:solidFill>
                            <a:schemeClr val="bg1"/>
                          </a:solidFill>
                        </a:rPr>
                        <a:t>Narrative</a:t>
                      </a:r>
                      <a:endParaRPr lang="en-GB" sz="3200" b="1" dirty="0">
                        <a:solidFill>
                          <a:schemeClr val="bg1"/>
                        </a:solidFill>
                      </a:endParaRPr>
                    </a:p>
                  </a:txBody>
                  <a:tcPr marT="45721" marB="45721" anchor="ctr">
                    <a:solidFill>
                      <a:schemeClr val="tx2"/>
                    </a:solidFill>
                  </a:tcPr>
                </a:tc>
                <a:tc>
                  <a:txBody>
                    <a:bodyPr/>
                    <a:lstStyle/>
                    <a:p>
                      <a:r>
                        <a:rPr lang="en-GB" sz="2400" b="1" dirty="0" smtClean="0">
                          <a:solidFill>
                            <a:schemeClr val="tx1"/>
                          </a:solidFill>
                        </a:rPr>
                        <a:t>Is it</a:t>
                      </a:r>
                      <a:r>
                        <a:rPr lang="en-GB" sz="2400" b="1" baseline="0" dirty="0" smtClean="0">
                          <a:solidFill>
                            <a:schemeClr val="tx1"/>
                          </a:solidFill>
                        </a:rPr>
                        <a:t> a first- or a third-person narrator?</a:t>
                      </a:r>
                      <a:endParaRPr lang="en-GB" sz="2400" b="1" dirty="0">
                        <a:solidFill>
                          <a:schemeClr val="tx1"/>
                        </a:solidFill>
                      </a:endParaRPr>
                    </a:p>
                  </a:txBody>
                  <a:tcPr marT="45721" marB="45721" anchor="ctr">
                    <a:solidFill>
                      <a:schemeClr val="bg1">
                        <a:lumMod val="65000"/>
                      </a:schemeClr>
                    </a:solidFill>
                  </a:tcPr>
                </a:tc>
              </a:tr>
              <a:tr h="874725">
                <a:tc>
                  <a:txBody>
                    <a:bodyPr/>
                    <a:lstStyle/>
                    <a:p>
                      <a:r>
                        <a:rPr lang="en-GB" sz="3200" b="1" dirty="0" smtClean="0">
                          <a:solidFill>
                            <a:schemeClr val="bg1"/>
                          </a:solidFill>
                        </a:rPr>
                        <a:t>Character</a:t>
                      </a:r>
                      <a:endParaRPr lang="en-GB" sz="3200" b="1" dirty="0">
                        <a:solidFill>
                          <a:schemeClr val="bg1"/>
                        </a:solidFill>
                      </a:endParaRPr>
                    </a:p>
                  </a:txBody>
                  <a:tcPr marT="45721" marB="45721" anchor="ctr">
                    <a:solidFill>
                      <a:schemeClr val="tx2"/>
                    </a:solidFill>
                  </a:tcPr>
                </a:tc>
                <a:tc>
                  <a:txBody>
                    <a:bodyPr/>
                    <a:lstStyle/>
                    <a:p>
                      <a:r>
                        <a:rPr lang="en-GB" sz="2400" b="1" dirty="0" smtClean="0">
                          <a:solidFill>
                            <a:schemeClr val="tx1"/>
                          </a:solidFill>
                        </a:rPr>
                        <a:t>How is the main character introduced? Do we meet him/her immediately, or is he or she introduced later?</a:t>
                      </a:r>
                      <a:endParaRPr lang="en-GB" sz="2400" b="1" dirty="0">
                        <a:solidFill>
                          <a:schemeClr val="tx1"/>
                        </a:solidFill>
                      </a:endParaRPr>
                    </a:p>
                  </a:txBody>
                  <a:tcPr marT="45721" marB="45721" anchor="ctr">
                    <a:solidFill>
                      <a:schemeClr val="bg1">
                        <a:lumMod val="65000"/>
                      </a:schemeClr>
                    </a:solidFill>
                  </a:tcPr>
                </a:tc>
              </a:tr>
              <a:tr h="874725">
                <a:tc>
                  <a:txBody>
                    <a:bodyPr/>
                    <a:lstStyle/>
                    <a:p>
                      <a:r>
                        <a:rPr lang="en-GB" sz="3200" b="1" dirty="0" smtClean="0">
                          <a:solidFill>
                            <a:schemeClr val="bg1"/>
                          </a:solidFill>
                        </a:rPr>
                        <a:t>Atmosphere</a:t>
                      </a:r>
                      <a:endParaRPr lang="en-GB" sz="3200" b="1" dirty="0">
                        <a:solidFill>
                          <a:schemeClr val="bg1"/>
                        </a:solidFill>
                      </a:endParaRPr>
                    </a:p>
                  </a:txBody>
                  <a:tcPr marT="45721" marB="45721" anchor="ctr">
                    <a:solidFill>
                      <a:schemeClr val="tx2"/>
                    </a:solidFill>
                  </a:tcPr>
                </a:tc>
                <a:tc>
                  <a:txBody>
                    <a:bodyPr/>
                    <a:lstStyle/>
                    <a:p>
                      <a:r>
                        <a:rPr lang="en-GB" sz="2400" b="1" dirty="0" smtClean="0">
                          <a:solidFill>
                            <a:schemeClr val="tx1"/>
                          </a:solidFill>
                        </a:rPr>
                        <a:t>Is</a:t>
                      </a:r>
                      <a:r>
                        <a:rPr lang="en-GB" sz="2400" b="1" baseline="0" dirty="0" smtClean="0">
                          <a:solidFill>
                            <a:schemeClr val="tx1"/>
                          </a:solidFill>
                        </a:rPr>
                        <a:t> the atmosphere light or dark? Does it change during the passage?</a:t>
                      </a:r>
                      <a:endParaRPr lang="en-GB" sz="2400" b="1" dirty="0">
                        <a:solidFill>
                          <a:schemeClr val="tx1"/>
                        </a:solidFill>
                      </a:endParaRPr>
                    </a:p>
                  </a:txBody>
                  <a:tcPr marT="45721" marB="45721" anchor="ctr">
                    <a:solidFill>
                      <a:schemeClr val="bg1">
                        <a:lumMod val="65000"/>
                      </a:schemeClr>
                    </a:solidFill>
                  </a:tcPr>
                </a:tc>
              </a:tr>
              <a:tr h="874725">
                <a:tc>
                  <a:txBody>
                    <a:bodyPr/>
                    <a:lstStyle/>
                    <a:p>
                      <a:r>
                        <a:rPr lang="en-GB" sz="3200" b="1" dirty="0" smtClean="0">
                          <a:solidFill>
                            <a:schemeClr val="bg1"/>
                          </a:solidFill>
                        </a:rPr>
                        <a:t>Events</a:t>
                      </a:r>
                      <a:endParaRPr lang="en-GB" sz="3200" b="1" dirty="0">
                        <a:solidFill>
                          <a:schemeClr val="bg1"/>
                        </a:solidFill>
                      </a:endParaRPr>
                    </a:p>
                  </a:txBody>
                  <a:tcPr marT="45721" marB="45721" anchor="ctr">
                    <a:solidFill>
                      <a:schemeClr val="tx2"/>
                    </a:solidFill>
                  </a:tcPr>
                </a:tc>
                <a:tc>
                  <a:txBody>
                    <a:bodyPr/>
                    <a:lstStyle/>
                    <a:p>
                      <a:r>
                        <a:rPr lang="en-GB" sz="2400" b="1" dirty="0" smtClean="0">
                          <a:solidFill>
                            <a:schemeClr val="tx1"/>
                          </a:solidFill>
                        </a:rPr>
                        <a:t>What happens in the first few pages? How do the events engage the reader?</a:t>
                      </a:r>
                      <a:endParaRPr lang="en-GB" sz="2400" b="1" dirty="0">
                        <a:solidFill>
                          <a:schemeClr val="tx1"/>
                        </a:solidFill>
                      </a:endParaRPr>
                    </a:p>
                  </a:txBody>
                  <a:tcPr marT="45721" marB="45721" anchor="ctr">
                    <a:solidFill>
                      <a:schemeClr val="bg1">
                        <a:lumMod val="65000"/>
                      </a:schemeClr>
                    </a:solidFill>
                  </a:tcPr>
                </a:tc>
              </a:tr>
            </a:tbl>
          </a:graphicData>
        </a:graphic>
      </p:graphicFrame>
    </p:spTree>
    <p:extLst>
      <p:ext uri="{BB962C8B-B14F-4D97-AF65-F5344CB8AC3E}">
        <p14:creationId xmlns:p14="http://schemas.microsoft.com/office/powerpoint/2010/main" val="1541333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Close analysis and how to comment on structure</a:t>
            </a:r>
            <a:endParaRPr lang="en-GB" b="1" dirty="0"/>
          </a:p>
        </p:txBody>
      </p:sp>
      <p:graphicFrame>
        <p:nvGraphicFramePr>
          <p:cNvPr id="4" name="Table 3"/>
          <p:cNvGraphicFramePr>
            <a:graphicFrameLocks noGrp="1"/>
          </p:cNvGraphicFramePr>
          <p:nvPr>
            <p:extLst/>
          </p:nvPr>
        </p:nvGraphicFramePr>
        <p:xfrm>
          <a:off x="456790" y="1781688"/>
          <a:ext cx="11517495" cy="4777936"/>
        </p:xfrm>
        <a:graphic>
          <a:graphicData uri="http://schemas.openxmlformats.org/drawingml/2006/table">
            <a:tbl>
              <a:tblPr firstRow="1" bandRow="1">
                <a:tableStyleId>{5C22544A-7EE6-4342-B048-85BDC9FD1C3A}</a:tableStyleId>
              </a:tblPr>
              <a:tblGrid>
                <a:gridCol w="1599153"/>
                <a:gridCol w="5231536"/>
                <a:gridCol w="4686806"/>
              </a:tblGrid>
              <a:tr h="507838">
                <a:tc>
                  <a:txBody>
                    <a:bodyPr/>
                    <a:lstStyle/>
                    <a:p>
                      <a:pPr algn="ctr"/>
                      <a:r>
                        <a:rPr lang="en-GB" sz="2800" dirty="0" smtClean="0"/>
                        <a:t>Term</a:t>
                      </a:r>
                      <a:endParaRPr lang="en-GB" sz="2800" dirty="0"/>
                    </a:p>
                  </a:txBody>
                  <a:tcPr marT="45721" marB="45721" anchor="ctr"/>
                </a:tc>
                <a:tc>
                  <a:txBody>
                    <a:bodyPr/>
                    <a:lstStyle/>
                    <a:p>
                      <a:pPr algn="ctr"/>
                      <a:r>
                        <a:rPr lang="en-GB" sz="2800" dirty="0" smtClean="0"/>
                        <a:t>Definition</a:t>
                      </a:r>
                      <a:endParaRPr lang="en-GB" sz="2800" dirty="0"/>
                    </a:p>
                  </a:txBody>
                  <a:tcPr marT="45721" marB="45721" anchor="ctr"/>
                </a:tc>
                <a:tc>
                  <a:txBody>
                    <a:bodyPr/>
                    <a:lstStyle/>
                    <a:p>
                      <a:pPr algn="ctr"/>
                      <a:r>
                        <a:rPr lang="en-GB" sz="2800" dirty="0" smtClean="0"/>
                        <a:t>Sentence starter</a:t>
                      </a:r>
                      <a:endParaRPr lang="en-GB" sz="2800" dirty="0"/>
                    </a:p>
                  </a:txBody>
                  <a:tcPr marT="45721" marB="45721" anchor="ctr"/>
                </a:tc>
              </a:tr>
              <a:tr h="813483">
                <a:tc>
                  <a:txBody>
                    <a:bodyPr/>
                    <a:lstStyle/>
                    <a:p>
                      <a:pPr algn="ctr"/>
                      <a:r>
                        <a:rPr lang="en-GB" sz="2000" b="1" dirty="0" smtClean="0"/>
                        <a:t>Focusing</a:t>
                      </a:r>
                      <a:endParaRPr lang="en-GB" sz="2000" b="1" dirty="0"/>
                    </a:p>
                  </a:txBody>
                  <a:tcPr marT="45721" marB="45721" anchor="ctr"/>
                </a:tc>
                <a:tc>
                  <a:txBody>
                    <a:bodyPr/>
                    <a:lstStyle/>
                    <a:p>
                      <a:r>
                        <a:rPr lang="en-GB" sz="2000" dirty="0" smtClean="0"/>
                        <a:t>Where the writer points the attention</a:t>
                      </a:r>
                      <a:r>
                        <a:rPr lang="en-GB" sz="2000" baseline="0" dirty="0" smtClean="0"/>
                        <a:t> of the reader. This changes throughout the passage.</a:t>
                      </a:r>
                      <a:endParaRPr lang="en-GB" sz="2000" dirty="0"/>
                    </a:p>
                  </a:txBody>
                  <a:tcPr marT="45721" marB="45721" anchor="ctr"/>
                </a:tc>
                <a:tc>
                  <a:txBody>
                    <a:bodyPr/>
                    <a:lstStyle/>
                    <a:p>
                      <a:r>
                        <a:rPr lang="en-GB" sz="2000" dirty="0" smtClean="0"/>
                        <a:t>The first paragraph focuses on…</a:t>
                      </a:r>
                      <a:endParaRPr lang="en-GB" sz="2000" dirty="0"/>
                    </a:p>
                  </a:txBody>
                  <a:tcPr marT="45721" marB="45721" anchor="ctr"/>
                </a:tc>
              </a:tr>
              <a:tr h="813483">
                <a:tc>
                  <a:txBody>
                    <a:bodyPr/>
                    <a:lstStyle/>
                    <a:p>
                      <a:pPr algn="ctr"/>
                      <a:r>
                        <a:rPr lang="en-GB" sz="2000" b="1" dirty="0" smtClean="0"/>
                        <a:t>Introducing</a:t>
                      </a:r>
                      <a:endParaRPr lang="en-GB" sz="2000" b="1" dirty="0"/>
                    </a:p>
                  </a:txBody>
                  <a:tcPr marT="45721" marB="45721" anchor="ctr"/>
                </a:tc>
                <a:tc>
                  <a:txBody>
                    <a:bodyPr/>
                    <a:lstStyle/>
                    <a:p>
                      <a:r>
                        <a:rPr lang="en-GB" sz="2000" dirty="0" smtClean="0"/>
                        <a:t>When a character or idea</a:t>
                      </a:r>
                      <a:r>
                        <a:rPr lang="en-GB" sz="2000" baseline="0" dirty="0" smtClean="0"/>
                        <a:t> is first mentioned.</a:t>
                      </a:r>
                      <a:endParaRPr lang="en-GB" sz="2000" dirty="0"/>
                    </a:p>
                  </a:txBody>
                  <a:tcPr marT="45721" marB="45721" anchor="ctr"/>
                </a:tc>
                <a:tc>
                  <a:txBody>
                    <a:bodyPr/>
                    <a:lstStyle/>
                    <a:p>
                      <a:r>
                        <a:rPr lang="en-GB" sz="2000" dirty="0" smtClean="0"/>
                        <a:t>The</a:t>
                      </a:r>
                      <a:r>
                        <a:rPr lang="en-GB" sz="2000" baseline="0" dirty="0" smtClean="0"/>
                        <a:t> main character …</a:t>
                      </a:r>
                      <a:r>
                        <a:rPr lang="en-GB" sz="2000" dirty="0" smtClean="0"/>
                        <a:t> is introduced</a:t>
                      </a:r>
                      <a:r>
                        <a:rPr lang="en-GB" sz="2000" baseline="0" dirty="0" smtClean="0"/>
                        <a:t> as a ….</a:t>
                      </a:r>
                      <a:endParaRPr lang="en-GB" sz="2000" dirty="0"/>
                    </a:p>
                  </a:txBody>
                  <a:tcPr marT="45721" marB="45721" anchor="ctr"/>
                </a:tc>
              </a:tr>
              <a:tr h="813483">
                <a:tc>
                  <a:txBody>
                    <a:bodyPr/>
                    <a:lstStyle/>
                    <a:p>
                      <a:pPr algn="ctr"/>
                      <a:r>
                        <a:rPr lang="en-GB" sz="2000" b="1" dirty="0" smtClean="0"/>
                        <a:t>Developing</a:t>
                      </a:r>
                      <a:endParaRPr lang="en-GB" sz="2000" b="1" dirty="0"/>
                    </a:p>
                  </a:txBody>
                  <a:tcPr marT="45721" marB="45721" anchor="ctr"/>
                </a:tc>
                <a:tc>
                  <a:txBody>
                    <a:bodyPr/>
                    <a:lstStyle/>
                    <a:p>
                      <a:r>
                        <a:rPr lang="en-GB" sz="2000" dirty="0" smtClean="0"/>
                        <a:t>As we are given more information,</a:t>
                      </a:r>
                      <a:r>
                        <a:rPr lang="en-GB" sz="2000" baseline="0" dirty="0" smtClean="0"/>
                        <a:t> we learn more about a character or situation.</a:t>
                      </a:r>
                      <a:endParaRPr lang="en-GB" sz="2000" dirty="0"/>
                    </a:p>
                  </a:txBody>
                  <a:tcPr marT="45721" marB="45721" anchor="ctr"/>
                </a:tc>
                <a:tc>
                  <a:txBody>
                    <a:bodyPr/>
                    <a:lstStyle/>
                    <a:p>
                      <a:r>
                        <a:rPr lang="en-GB" sz="2000" dirty="0" smtClean="0"/>
                        <a:t>At first we think of</a:t>
                      </a:r>
                      <a:r>
                        <a:rPr lang="en-GB" sz="2000" baseline="0" dirty="0" smtClean="0"/>
                        <a:t> [character]</a:t>
                      </a:r>
                      <a:r>
                        <a:rPr lang="en-GB" sz="2000" dirty="0" smtClean="0"/>
                        <a:t> as being ….., but as …………. develops we……….</a:t>
                      </a:r>
                      <a:endParaRPr lang="en-GB" sz="2000" dirty="0"/>
                    </a:p>
                  </a:txBody>
                  <a:tcPr marT="45721" marB="45721" anchor="ctr"/>
                </a:tc>
              </a:tr>
              <a:tr h="956885">
                <a:tc>
                  <a:txBody>
                    <a:bodyPr/>
                    <a:lstStyle/>
                    <a:p>
                      <a:pPr algn="ctr"/>
                      <a:r>
                        <a:rPr lang="en-GB" sz="2000" b="1" dirty="0" smtClean="0"/>
                        <a:t>Changing</a:t>
                      </a:r>
                      <a:endParaRPr lang="en-GB" sz="2000" b="1" dirty="0"/>
                    </a:p>
                  </a:txBody>
                  <a:tcPr marT="45721" marB="45721" anchor="ctr"/>
                </a:tc>
                <a:tc>
                  <a:txBody>
                    <a:bodyPr/>
                    <a:lstStyle/>
                    <a:p>
                      <a:r>
                        <a:rPr lang="en-GB" sz="2000" dirty="0" smtClean="0"/>
                        <a:t>A writer will</a:t>
                      </a:r>
                      <a:r>
                        <a:rPr lang="en-GB" sz="2000" baseline="0" dirty="0" smtClean="0"/>
                        <a:t> change the focus throughout the course of the opening by introducing a new character or event.</a:t>
                      </a:r>
                      <a:endParaRPr lang="en-GB" sz="2000" dirty="0"/>
                    </a:p>
                  </a:txBody>
                  <a:tcPr marT="45721" marB="45721" anchor="ctr"/>
                </a:tc>
                <a:tc>
                  <a:txBody>
                    <a:bodyPr/>
                    <a:lstStyle/>
                    <a:p>
                      <a:r>
                        <a:rPr lang="en-GB" sz="2000" dirty="0" smtClean="0"/>
                        <a:t>When [other character] appears, the focus changes. … is seen through</a:t>
                      </a:r>
                      <a:r>
                        <a:rPr lang="en-GB" sz="2000" baseline="0" dirty="0" smtClean="0"/>
                        <a:t> the eyes of a child (for example)</a:t>
                      </a:r>
                      <a:endParaRPr lang="en-GB" sz="2000" dirty="0"/>
                    </a:p>
                  </a:txBody>
                  <a:tcPr marT="45721" marB="45721" anchor="ctr"/>
                </a:tc>
              </a:tr>
              <a:tr h="813483">
                <a:tc>
                  <a:txBody>
                    <a:bodyPr/>
                    <a:lstStyle/>
                    <a:p>
                      <a:pPr algn="ctr"/>
                      <a:r>
                        <a:rPr lang="en-GB" sz="2000" b="1" dirty="0" smtClean="0"/>
                        <a:t>Concluding</a:t>
                      </a:r>
                      <a:endParaRPr lang="en-GB" sz="2000" b="1" dirty="0"/>
                    </a:p>
                  </a:txBody>
                  <a:tcPr marT="45721" marB="45721" anchor="ctr"/>
                </a:tc>
                <a:tc>
                  <a:txBody>
                    <a:bodyPr/>
                    <a:lstStyle/>
                    <a:p>
                      <a:r>
                        <a:rPr lang="en-GB" sz="2000" dirty="0" smtClean="0"/>
                        <a:t>Where the examiner has chosen to end the extract will usually indicate a kind of conclusion.</a:t>
                      </a:r>
                      <a:endParaRPr lang="en-GB" sz="2000" dirty="0"/>
                    </a:p>
                  </a:txBody>
                  <a:tcPr marT="45721" marB="45721" anchor="ctr"/>
                </a:tc>
                <a:tc>
                  <a:txBody>
                    <a:bodyPr/>
                    <a:lstStyle/>
                    <a:p>
                      <a:r>
                        <a:rPr lang="en-GB" sz="2000" dirty="0" smtClean="0"/>
                        <a:t>[main</a:t>
                      </a:r>
                      <a:r>
                        <a:rPr lang="en-GB" sz="2000" baseline="0" dirty="0" smtClean="0"/>
                        <a:t> character’s] concluding speech tells us that…</a:t>
                      </a:r>
                      <a:endParaRPr lang="en-GB" sz="2000" dirty="0"/>
                    </a:p>
                  </a:txBody>
                  <a:tcPr marT="45721" marB="45721" anchor="ctr"/>
                </a:tc>
              </a:tr>
            </a:tbl>
          </a:graphicData>
        </a:graphic>
      </p:graphicFrame>
    </p:spTree>
    <p:extLst>
      <p:ext uri="{BB962C8B-B14F-4D97-AF65-F5344CB8AC3E}">
        <p14:creationId xmlns:p14="http://schemas.microsoft.com/office/powerpoint/2010/main" val="936689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4951" t="9768" r="14601" b="3465"/>
          <a:stretch/>
        </p:blipFill>
        <p:spPr>
          <a:xfrm>
            <a:off x="0" y="0"/>
            <a:ext cx="12192000" cy="6858000"/>
          </a:xfrm>
          <a:prstGeom prst="rect">
            <a:avLst/>
          </a:prstGeom>
        </p:spPr>
      </p:pic>
    </p:spTree>
    <p:extLst>
      <p:ext uri="{BB962C8B-B14F-4D97-AF65-F5344CB8AC3E}">
        <p14:creationId xmlns:p14="http://schemas.microsoft.com/office/powerpoint/2010/main" val="4221359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98" y="199644"/>
            <a:ext cx="11472078" cy="876297"/>
          </a:xfrm>
          <a:solidFill>
            <a:schemeClr val="accent2">
              <a:lumMod val="20000"/>
              <a:lumOff val="80000"/>
            </a:schemeClr>
          </a:solidFill>
        </p:spPr>
        <p:txBody>
          <a:bodyPr/>
          <a:lstStyle/>
          <a:p>
            <a:pPr algn="ctr"/>
            <a:r>
              <a:rPr lang="en-GB" b="1" dirty="0" smtClean="0"/>
              <a:t>Question 3 – AO2 - Structure</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0872756"/>
              </p:ext>
            </p:extLst>
          </p:nvPr>
        </p:nvGraphicFramePr>
        <p:xfrm>
          <a:off x="196755" y="1774828"/>
          <a:ext cx="8496867" cy="4872607"/>
        </p:xfrm>
        <a:graphic>
          <a:graphicData uri="http://schemas.openxmlformats.org/drawingml/2006/table">
            <a:tbl>
              <a:tblPr firstRow="1" firstCol="1" bandRow="1">
                <a:tableStyleId>{5C22544A-7EE6-4342-B048-85BDC9FD1C3A}</a:tableStyleId>
              </a:tblPr>
              <a:tblGrid>
                <a:gridCol w="2094142"/>
                <a:gridCol w="6402725"/>
              </a:tblGrid>
              <a:tr h="260923">
                <a:tc>
                  <a:txBody>
                    <a:bodyPr/>
                    <a:lstStyle/>
                    <a:p>
                      <a:pPr algn="ctr">
                        <a:lnSpc>
                          <a:spcPct val="107000"/>
                        </a:lnSpc>
                        <a:spcAft>
                          <a:spcPts val="0"/>
                        </a:spcAft>
                      </a:pPr>
                      <a:r>
                        <a:rPr lang="en-GB" sz="2000" dirty="0">
                          <a:effectLst/>
                        </a:rPr>
                        <a:t>Level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Skill Descriptor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92443">
                <a:tc>
                  <a:txBody>
                    <a:bodyPr/>
                    <a:lstStyle/>
                    <a:p>
                      <a:pPr algn="ctr">
                        <a:spcAft>
                          <a:spcPts val="0"/>
                        </a:spcAft>
                      </a:pPr>
                      <a:r>
                        <a:rPr lang="en-GB" sz="1600">
                          <a:effectLst/>
                        </a:rPr>
                        <a:t>Level 4</a:t>
                      </a:r>
                    </a:p>
                    <a:p>
                      <a:pPr algn="ctr">
                        <a:spcAft>
                          <a:spcPts val="0"/>
                        </a:spcAft>
                      </a:pPr>
                      <a:r>
                        <a:rPr lang="en-GB" sz="1600">
                          <a:effectLst/>
                        </a:rPr>
                        <a:t> </a:t>
                      </a:r>
                    </a:p>
                    <a:p>
                      <a:pPr algn="ctr">
                        <a:spcAft>
                          <a:spcPts val="0"/>
                        </a:spcAft>
                      </a:pPr>
                      <a:r>
                        <a:rPr lang="en-GB" sz="1600">
                          <a:effectLst/>
                        </a:rPr>
                        <a:t>Perceptive, detailed</a:t>
                      </a:r>
                    </a:p>
                    <a:p>
                      <a:pPr algn="ctr">
                        <a:lnSpc>
                          <a:spcPct val="107000"/>
                        </a:lnSpc>
                        <a:spcAft>
                          <a:spcPts val="0"/>
                        </a:spcAft>
                      </a:pPr>
                      <a:r>
                        <a:rPr lang="en-GB" sz="1600">
                          <a:effectLst/>
                        </a:rPr>
                        <a:t>7-8 marks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600" b="1" dirty="0">
                          <a:effectLst/>
                        </a:rPr>
                        <a:t>Shows detailed and perceptive understanding of structural </a:t>
                      </a:r>
                      <a:r>
                        <a:rPr lang="en-GB" sz="1600" b="1" dirty="0" smtClean="0">
                          <a:effectLst/>
                        </a:rPr>
                        <a:t>features: </a:t>
                      </a:r>
                      <a:endParaRPr lang="en-GB" sz="1600" b="1" dirty="0">
                        <a:effectLst/>
                      </a:endParaRPr>
                    </a:p>
                    <a:p>
                      <a:pPr marL="342900" lvl="0" indent="-342900">
                        <a:spcAft>
                          <a:spcPts val="0"/>
                        </a:spcAft>
                        <a:buFont typeface="Symbol" panose="05050102010706020507" pitchFamily="18" charset="2"/>
                        <a:buChar char=""/>
                      </a:pPr>
                      <a:r>
                        <a:rPr lang="en-GB" sz="1600" dirty="0">
                          <a:effectLst/>
                        </a:rPr>
                        <a:t>Analyses the effects of the writer’s choice of structural features </a:t>
                      </a:r>
                    </a:p>
                    <a:p>
                      <a:pPr marL="342900" lvl="0" indent="-342900">
                        <a:spcAft>
                          <a:spcPts val="0"/>
                        </a:spcAft>
                        <a:buFont typeface="Symbol" panose="05050102010706020507" pitchFamily="18" charset="2"/>
                        <a:buChar char=""/>
                      </a:pPr>
                      <a:r>
                        <a:rPr lang="en-GB" sz="1600" dirty="0">
                          <a:effectLst/>
                        </a:rPr>
                        <a:t>Selects a </a:t>
                      </a:r>
                      <a:r>
                        <a:rPr lang="en-GB" sz="1600" dirty="0" smtClean="0">
                          <a:effectLst/>
                        </a:rPr>
                        <a:t>judicious range </a:t>
                      </a:r>
                      <a:r>
                        <a:rPr lang="en-GB" sz="1600" dirty="0">
                          <a:effectLst/>
                        </a:rPr>
                        <a:t>of </a:t>
                      </a:r>
                      <a:r>
                        <a:rPr lang="en-GB" sz="1600" dirty="0" smtClean="0">
                          <a:effectLst/>
                        </a:rPr>
                        <a:t>examples </a:t>
                      </a:r>
                      <a:endParaRPr lang="en-GB" sz="1600" dirty="0">
                        <a:effectLst/>
                      </a:endParaRPr>
                    </a:p>
                    <a:p>
                      <a:pPr marL="342900" lvl="0" indent="-342900">
                        <a:spcAft>
                          <a:spcPts val="0"/>
                        </a:spcAft>
                        <a:buFont typeface="Symbol" panose="05050102010706020507" pitchFamily="18" charset="2"/>
                        <a:buChar char=""/>
                      </a:pPr>
                      <a:r>
                        <a:rPr lang="en-GB" sz="1600" dirty="0" smtClean="0">
                          <a:effectLst/>
                        </a:rPr>
                        <a:t>Makes sophisticated</a:t>
                      </a:r>
                      <a:r>
                        <a:rPr lang="en-GB" sz="1600" baseline="0" dirty="0" smtClean="0">
                          <a:effectLst/>
                        </a:rPr>
                        <a:t> and accurate u</a:t>
                      </a:r>
                      <a:r>
                        <a:rPr lang="en-GB" sz="1600" dirty="0" smtClean="0">
                          <a:effectLst/>
                        </a:rPr>
                        <a:t>se of </a:t>
                      </a:r>
                      <a:r>
                        <a:rPr lang="en-GB" sz="1600" dirty="0">
                          <a:effectLst/>
                        </a:rPr>
                        <a:t>subject </a:t>
                      </a:r>
                      <a:r>
                        <a:rPr lang="en-GB" sz="1600" dirty="0" smtClean="0">
                          <a:effectLst/>
                        </a:rPr>
                        <a:t>terminology</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tc>
              </a:tr>
              <a:tr h="1078857">
                <a:tc>
                  <a:txBody>
                    <a:bodyPr/>
                    <a:lstStyle/>
                    <a:p>
                      <a:pPr algn="ctr">
                        <a:spcAft>
                          <a:spcPts val="0"/>
                        </a:spcAft>
                      </a:pPr>
                      <a:r>
                        <a:rPr lang="en-GB" sz="1600">
                          <a:effectLst/>
                        </a:rPr>
                        <a:t>Level 3</a:t>
                      </a:r>
                    </a:p>
                    <a:p>
                      <a:pPr algn="ctr">
                        <a:spcAft>
                          <a:spcPts val="0"/>
                        </a:spcAft>
                      </a:pPr>
                      <a:r>
                        <a:rPr lang="en-GB" sz="1600">
                          <a:effectLst/>
                        </a:rPr>
                        <a:t> </a:t>
                      </a:r>
                    </a:p>
                    <a:p>
                      <a:pPr algn="ctr">
                        <a:spcAft>
                          <a:spcPts val="0"/>
                        </a:spcAft>
                      </a:pPr>
                      <a:r>
                        <a:rPr lang="en-GB" sz="1600">
                          <a:effectLst/>
                        </a:rPr>
                        <a:t>Clear, relevant</a:t>
                      </a:r>
                    </a:p>
                    <a:p>
                      <a:pPr algn="ctr">
                        <a:lnSpc>
                          <a:spcPct val="107000"/>
                        </a:lnSpc>
                        <a:spcAft>
                          <a:spcPts val="0"/>
                        </a:spcAft>
                      </a:pPr>
                      <a:r>
                        <a:rPr lang="en-GB" sz="1600">
                          <a:effectLst/>
                        </a:rPr>
                        <a:t>5-6 marks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600" b="1" dirty="0">
                          <a:effectLst/>
                        </a:rPr>
                        <a:t>Shows clear understanding of structural </a:t>
                      </a:r>
                      <a:r>
                        <a:rPr lang="en-GB" sz="1600" b="1" dirty="0" smtClean="0">
                          <a:effectLst/>
                        </a:rPr>
                        <a:t>features: </a:t>
                      </a:r>
                      <a:endParaRPr lang="en-GB" sz="1600" b="1" dirty="0">
                        <a:effectLst/>
                      </a:endParaRPr>
                    </a:p>
                    <a:p>
                      <a:pPr marL="342900" lvl="0" indent="-342900">
                        <a:spcAft>
                          <a:spcPts val="0"/>
                        </a:spcAft>
                        <a:buFont typeface="Symbol" panose="05050102010706020507" pitchFamily="18" charset="2"/>
                        <a:buChar char=""/>
                      </a:pPr>
                      <a:r>
                        <a:rPr lang="en-GB" sz="1600" dirty="0" smtClean="0">
                          <a:effectLst/>
                        </a:rPr>
                        <a:t>Explains clearly the </a:t>
                      </a:r>
                      <a:r>
                        <a:rPr lang="en-GB" sz="1600" dirty="0">
                          <a:effectLst/>
                        </a:rPr>
                        <a:t>effects of the writer’s choice of structural features </a:t>
                      </a:r>
                    </a:p>
                    <a:p>
                      <a:pPr marL="342900" lvl="0" indent="-342900">
                        <a:spcAft>
                          <a:spcPts val="0"/>
                        </a:spcAft>
                        <a:buFont typeface="Symbol" panose="05050102010706020507" pitchFamily="18" charset="2"/>
                        <a:buChar char=""/>
                      </a:pPr>
                      <a:r>
                        <a:rPr lang="en-GB" sz="1600" dirty="0">
                          <a:effectLst/>
                        </a:rPr>
                        <a:t>Selects a range of relevant examples </a:t>
                      </a:r>
                    </a:p>
                    <a:p>
                      <a:pPr marL="342900" lvl="0" indent="-342900">
                        <a:spcAft>
                          <a:spcPts val="0"/>
                        </a:spcAft>
                        <a:buFont typeface="Symbol" panose="05050102010706020507" pitchFamily="18" charset="2"/>
                        <a:buChar char=""/>
                      </a:pPr>
                      <a:r>
                        <a:rPr lang="en-GB" sz="1600" dirty="0" smtClean="0">
                          <a:effectLst/>
                        </a:rPr>
                        <a:t>Makes clear and accurate</a:t>
                      </a:r>
                      <a:r>
                        <a:rPr lang="en-GB" sz="1600" baseline="0" dirty="0" smtClean="0">
                          <a:effectLst/>
                        </a:rPr>
                        <a:t> u</a:t>
                      </a:r>
                      <a:r>
                        <a:rPr lang="en-GB" sz="1600" dirty="0" smtClean="0">
                          <a:effectLst/>
                        </a:rPr>
                        <a:t>se</a:t>
                      </a:r>
                      <a:r>
                        <a:rPr lang="en-GB" sz="1600" baseline="0" dirty="0" smtClean="0">
                          <a:effectLst/>
                        </a:rPr>
                        <a:t> of</a:t>
                      </a:r>
                      <a:r>
                        <a:rPr lang="en-GB" sz="1600" dirty="0" smtClean="0">
                          <a:effectLst/>
                        </a:rPr>
                        <a:t> </a:t>
                      </a:r>
                      <a:r>
                        <a:rPr lang="en-GB" sz="1600" dirty="0">
                          <a:effectLst/>
                        </a:rPr>
                        <a:t>subject </a:t>
                      </a:r>
                      <a:r>
                        <a:rPr lang="en-GB" sz="1600" dirty="0" smtClean="0">
                          <a:effectLst/>
                        </a:rPr>
                        <a:t>terminology</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tc>
              </a:tr>
              <a:tr h="992443">
                <a:tc>
                  <a:txBody>
                    <a:bodyPr/>
                    <a:lstStyle/>
                    <a:p>
                      <a:pPr algn="ctr">
                        <a:spcAft>
                          <a:spcPts val="0"/>
                        </a:spcAft>
                      </a:pPr>
                      <a:r>
                        <a:rPr lang="en-GB" sz="1600">
                          <a:effectLst/>
                        </a:rPr>
                        <a:t>Level 2</a:t>
                      </a:r>
                    </a:p>
                    <a:p>
                      <a:pPr algn="ctr">
                        <a:spcAft>
                          <a:spcPts val="0"/>
                        </a:spcAft>
                      </a:pPr>
                      <a:r>
                        <a:rPr lang="en-GB" sz="1600">
                          <a:effectLst/>
                        </a:rPr>
                        <a:t> </a:t>
                      </a:r>
                    </a:p>
                    <a:p>
                      <a:pPr algn="ctr">
                        <a:spcAft>
                          <a:spcPts val="0"/>
                        </a:spcAft>
                      </a:pPr>
                      <a:r>
                        <a:rPr lang="en-GB" sz="1600">
                          <a:effectLst/>
                        </a:rPr>
                        <a:t>Some, attempts</a:t>
                      </a:r>
                    </a:p>
                    <a:p>
                      <a:pPr algn="ctr">
                        <a:lnSpc>
                          <a:spcPct val="107000"/>
                        </a:lnSpc>
                        <a:spcAft>
                          <a:spcPts val="0"/>
                        </a:spcAft>
                      </a:pPr>
                      <a:r>
                        <a:rPr lang="en-GB" sz="1600">
                          <a:effectLst/>
                        </a:rPr>
                        <a:t>3-4 marks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600" b="1" dirty="0">
                          <a:effectLst/>
                        </a:rPr>
                        <a:t>Shows some understanding of structural </a:t>
                      </a:r>
                      <a:r>
                        <a:rPr lang="en-GB" sz="1600" b="1" dirty="0" smtClean="0">
                          <a:effectLst/>
                        </a:rPr>
                        <a:t>features: </a:t>
                      </a:r>
                      <a:endParaRPr lang="en-GB" sz="1600" b="1" dirty="0">
                        <a:effectLst/>
                      </a:endParaRPr>
                    </a:p>
                    <a:p>
                      <a:pPr marL="342900" lvl="0" indent="-342900">
                        <a:spcAft>
                          <a:spcPts val="0"/>
                        </a:spcAft>
                        <a:buFont typeface="Symbol" panose="05050102010706020507" pitchFamily="18" charset="2"/>
                        <a:buChar char=""/>
                      </a:pPr>
                      <a:r>
                        <a:rPr lang="en-GB" sz="1600" dirty="0">
                          <a:effectLst/>
                        </a:rPr>
                        <a:t>Attempts to comment on the effect of structural features </a:t>
                      </a:r>
                    </a:p>
                    <a:p>
                      <a:pPr marL="342900" lvl="0" indent="-342900">
                        <a:spcAft>
                          <a:spcPts val="0"/>
                        </a:spcAft>
                        <a:buFont typeface="Symbol" panose="05050102010706020507" pitchFamily="18" charset="2"/>
                        <a:buChar char=""/>
                      </a:pPr>
                      <a:r>
                        <a:rPr lang="en-GB" sz="1600" dirty="0">
                          <a:effectLst/>
                        </a:rPr>
                        <a:t>Selects some </a:t>
                      </a:r>
                      <a:r>
                        <a:rPr lang="en-GB" sz="1600" dirty="0" smtClean="0">
                          <a:effectLst/>
                        </a:rPr>
                        <a:t>appropriate examples </a:t>
                      </a:r>
                      <a:endParaRPr lang="en-GB" sz="1600" dirty="0">
                        <a:effectLst/>
                      </a:endParaRPr>
                    </a:p>
                    <a:p>
                      <a:pPr marL="342900" lvl="0" indent="-342900">
                        <a:spcAft>
                          <a:spcPts val="0"/>
                        </a:spcAft>
                        <a:buFont typeface="Symbol" panose="05050102010706020507" pitchFamily="18" charset="2"/>
                        <a:buChar char=""/>
                      </a:pPr>
                      <a:r>
                        <a:rPr lang="en-GB" sz="1600" dirty="0" smtClean="0">
                          <a:effectLst/>
                        </a:rPr>
                        <a:t>Makes some use of </a:t>
                      </a:r>
                      <a:r>
                        <a:rPr lang="en-GB" sz="1600" dirty="0">
                          <a:effectLst/>
                        </a:rPr>
                        <a:t>subject terminology, </a:t>
                      </a:r>
                      <a:r>
                        <a:rPr lang="en-GB" sz="1600" dirty="0" smtClean="0">
                          <a:effectLst/>
                        </a:rPr>
                        <a:t>mainly </a:t>
                      </a:r>
                      <a:r>
                        <a:rPr lang="en-GB" sz="1600" dirty="0">
                          <a:effectLst/>
                        </a:rPr>
                        <a:t>appropriately </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tc>
              </a:tr>
              <a:tr h="992443">
                <a:tc>
                  <a:txBody>
                    <a:bodyPr/>
                    <a:lstStyle/>
                    <a:p>
                      <a:pPr algn="ctr">
                        <a:spcAft>
                          <a:spcPts val="0"/>
                        </a:spcAft>
                      </a:pPr>
                      <a:r>
                        <a:rPr lang="en-GB" sz="1600">
                          <a:effectLst/>
                        </a:rPr>
                        <a:t>Level 1</a:t>
                      </a:r>
                    </a:p>
                    <a:p>
                      <a:pPr algn="ctr">
                        <a:spcAft>
                          <a:spcPts val="0"/>
                        </a:spcAft>
                      </a:pPr>
                      <a:r>
                        <a:rPr lang="en-GB" sz="1600">
                          <a:effectLst/>
                        </a:rPr>
                        <a:t> </a:t>
                      </a:r>
                    </a:p>
                    <a:p>
                      <a:pPr algn="ctr">
                        <a:spcAft>
                          <a:spcPts val="0"/>
                        </a:spcAft>
                      </a:pPr>
                      <a:r>
                        <a:rPr lang="en-GB" sz="1600">
                          <a:effectLst/>
                        </a:rPr>
                        <a:t>Simple, limited</a:t>
                      </a:r>
                    </a:p>
                    <a:p>
                      <a:pPr algn="ctr">
                        <a:lnSpc>
                          <a:spcPct val="107000"/>
                        </a:lnSpc>
                        <a:spcAft>
                          <a:spcPts val="0"/>
                        </a:spcAft>
                      </a:pPr>
                      <a:r>
                        <a:rPr lang="en-GB" sz="1600">
                          <a:effectLst/>
                        </a:rPr>
                        <a:t>1-2 marks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600" b="1" dirty="0">
                          <a:effectLst/>
                        </a:rPr>
                        <a:t>Shows simple awareness of </a:t>
                      </a:r>
                      <a:r>
                        <a:rPr lang="en-GB" sz="1600" b="1" dirty="0" smtClean="0">
                          <a:effectLst/>
                        </a:rPr>
                        <a:t>structure: </a:t>
                      </a:r>
                      <a:endParaRPr lang="en-GB" sz="1600" b="1" dirty="0">
                        <a:effectLst/>
                      </a:endParaRPr>
                    </a:p>
                    <a:p>
                      <a:pPr marL="342900" lvl="0" indent="-342900">
                        <a:spcAft>
                          <a:spcPts val="0"/>
                        </a:spcAft>
                        <a:buFont typeface="Symbol" panose="05050102010706020507" pitchFamily="18" charset="2"/>
                        <a:buChar char=""/>
                      </a:pPr>
                      <a:r>
                        <a:rPr lang="en-GB" sz="1600" dirty="0">
                          <a:effectLst/>
                        </a:rPr>
                        <a:t>Offers simple comment on the effect of structure </a:t>
                      </a:r>
                    </a:p>
                    <a:p>
                      <a:pPr marL="342900" lvl="0" indent="-342900">
                        <a:spcAft>
                          <a:spcPts val="0"/>
                        </a:spcAft>
                        <a:buFont typeface="Symbol" panose="05050102010706020507" pitchFamily="18" charset="2"/>
                        <a:buChar char=""/>
                      </a:pPr>
                      <a:r>
                        <a:rPr lang="en-GB" sz="1600" dirty="0" smtClean="0">
                          <a:effectLst/>
                        </a:rPr>
                        <a:t>Selects simple </a:t>
                      </a:r>
                      <a:r>
                        <a:rPr lang="en-GB" sz="1600" dirty="0">
                          <a:effectLst/>
                        </a:rPr>
                        <a:t>references or examples </a:t>
                      </a:r>
                    </a:p>
                    <a:p>
                      <a:pPr marL="342900" lvl="0" indent="-342900">
                        <a:spcAft>
                          <a:spcPts val="0"/>
                        </a:spcAft>
                        <a:buFont typeface="Symbol" panose="05050102010706020507" pitchFamily="18" charset="2"/>
                        <a:buChar char=""/>
                      </a:pPr>
                      <a:r>
                        <a:rPr lang="en-GB" sz="1600" dirty="0" smtClean="0">
                          <a:effectLst/>
                        </a:rPr>
                        <a:t>Makes simple use </a:t>
                      </a:r>
                      <a:r>
                        <a:rPr lang="en-GB" sz="1600" dirty="0">
                          <a:effectLst/>
                        </a:rPr>
                        <a:t>of subject </a:t>
                      </a:r>
                      <a:r>
                        <a:rPr lang="en-GB" sz="1600" dirty="0" smtClean="0">
                          <a:effectLst/>
                        </a:rPr>
                        <a:t>terminology, not always appropriately </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8580" marR="68580" marT="0" marB="0"/>
                </a:tc>
              </a:tr>
              <a:tr h="504763">
                <a:tc>
                  <a:txBody>
                    <a:bodyPr/>
                    <a:lstStyle/>
                    <a:p>
                      <a:pPr algn="ctr">
                        <a:spcAft>
                          <a:spcPts val="0"/>
                        </a:spcAft>
                      </a:pPr>
                      <a:r>
                        <a:rPr lang="en-GB" sz="1600">
                          <a:effectLst/>
                        </a:rPr>
                        <a:t>Level 0</a:t>
                      </a:r>
                    </a:p>
                    <a:p>
                      <a:pPr algn="ctr">
                        <a:lnSpc>
                          <a:spcPct val="107000"/>
                        </a:lnSpc>
                        <a:spcAft>
                          <a:spcPts val="0"/>
                        </a:spcAft>
                      </a:pPr>
                      <a:r>
                        <a:rPr lang="en-GB" sz="1600">
                          <a:effectLst/>
                        </a:rPr>
                        <a:t>No marks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600" dirty="0">
                          <a:effectLst/>
                        </a:rPr>
                        <a:t>No comments offered on the use of structure </a:t>
                      </a:r>
                    </a:p>
                    <a:p>
                      <a:pPr>
                        <a:lnSpc>
                          <a:spcPct val="107000"/>
                        </a:lnSpc>
                        <a:spcAft>
                          <a:spcPts val="0"/>
                        </a:spcAft>
                      </a:pPr>
                      <a:r>
                        <a:rPr lang="en-GB" sz="1600" dirty="0">
                          <a:effectLst/>
                        </a:rPr>
                        <a:t>Nothing to reward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Rectangle 7"/>
          <p:cNvSpPr/>
          <p:nvPr/>
        </p:nvSpPr>
        <p:spPr>
          <a:xfrm>
            <a:off x="8830101" y="1774829"/>
            <a:ext cx="3084395" cy="4579139"/>
          </a:xfrm>
          <a:prstGeom prst="rect">
            <a:avLst/>
          </a:prstGeom>
          <a:solidFill>
            <a:schemeClr val="accent4">
              <a:lumMod val="20000"/>
              <a:lumOff val="80000"/>
            </a:schemeClr>
          </a:solidFill>
        </p:spPr>
        <p:txBody>
          <a:bodyPr wrap="square">
            <a:spAutoFit/>
          </a:bodyPr>
          <a:lstStyle/>
          <a:p>
            <a:pPr>
              <a:lnSpc>
                <a:spcPct val="107000"/>
              </a:lnSpc>
            </a:pPr>
            <a:r>
              <a:rPr lang="en-GB" sz="1801" b="1" dirty="0">
                <a:solidFill>
                  <a:srgbClr val="000000"/>
                </a:solidFill>
                <a:latin typeface="Arial" panose="020B0604020202020204" pitchFamily="34" charset="0"/>
                <a:ea typeface="Calibri" panose="020F0502020204030204" pitchFamily="34" charset="0"/>
                <a:cs typeface="Times New Roman" panose="02020603050405020304" pitchFamily="18" charset="0"/>
              </a:rPr>
              <a:t>AO2 content may include the effect of ideas such as: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176216" indent="-176216">
              <a:lnSpc>
                <a:spcPct val="107000"/>
              </a:lnSpc>
              <a:spcAft>
                <a:spcPts val="149"/>
              </a:spcAft>
              <a:buFont typeface="Symbol" panose="05050102010706020507" pitchFamily="18" charset="2"/>
              <a:buChar char=""/>
            </a:pPr>
            <a:r>
              <a:rPr lang="en-GB" sz="1801" dirty="0">
                <a:solidFill>
                  <a:srgbClr val="000000"/>
                </a:solidFill>
                <a:latin typeface="Arial" panose="020B0604020202020204" pitchFamily="34" charset="0"/>
                <a:ea typeface="Calibri" panose="020F0502020204030204" pitchFamily="34" charset="0"/>
                <a:cs typeface="Times New Roman" panose="02020603050405020304" pitchFamily="18" charset="0"/>
              </a:rPr>
              <a:t>the overall structure of a journey – moving through place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176216" indent="-176216">
              <a:lnSpc>
                <a:spcPct val="107000"/>
              </a:lnSpc>
              <a:spcAft>
                <a:spcPts val="149"/>
              </a:spcAft>
              <a:buFont typeface="Symbol" panose="05050102010706020507" pitchFamily="18" charset="2"/>
              <a:buChar char=""/>
            </a:pPr>
            <a:r>
              <a:rPr lang="en-GB" sz="1801" dirty="0">
                <a:solidFill>
                  <a:srgbClr val="000000"/>
                </a:solidFill>
                <a:latin typeface="Arial" panose="020B0604020202020204" pitchFamily="34" charset="0"/>
                <a:ea typeface="Calibri" panose="020F0502020204030204" pitchFamily="34" charset="0"/>
                <a:cs typeface="Times New Roman" panose="02020603050405020304" pitchFamily="18" charset="0"/>
              </a:rPr>
              <a:t>the change of structural focus from outside to inside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176216" indent="-176216">
              <a:lnSpc>
                <a:spcPct val="107000"/>
              </a:lnSpc>
              <a:spcAft>
                <a:spcPts val="149"/>
              </a:spcAft>
              <a:buFont typeface="Symbol" panose="05050102010706020507" pitchFamily="18" charset="2"/>
              <a:buChar char=""/>
            </a:pPr>
            <a:r>
              <a:rPr lang="en-GB" sz="1801" dirty="0">
                <a:solidFill>
                  <a:srgbClr val="000000"/>
                </a:solidFill>
                <a:latin typeface="Arial" panose="020B0604020202020204" pitchFamily="34" charset="0"/>
                <a:ea typeface="Calibri" panose="020F0502020204030204" pitchFamily="34" charset="0"/>
                <a:cs typeface="Times New Roman" panose="02020603050405020304" pitchFamily="18" charset="0"/>
              </a:rPr>
              <a:t>the consistent reminder of the weather, recapitulated through the text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176216" indent="-176216">
              <a:lnSpc>
                <a:spcPct val="107000"/>
              </a:lnSpc>
              <a:buFont typeface="Symbol" panose="05050102010706020507" pitchFamily="18" charset="2"/>
              <a:buChar char=""/>
            </a:pPr>
            <a:r>
              <a:rPr lang="en-GB" sz="1801" dirty="0">
                <a:solidFill>
                  <a:srgbClr val="000000"/>
                </a:solidFill>
                <a:latin typeface="Arial" panose="020B0604020202020204" pitchFamily="34" charset="0"/>
                <a:ea typeface="Calibri" panose="020F0502020204030204" pitchFamily="34" charset="0"/>
                <a:cs typeface="Times New Roman" panose="02020603050405020304" pitchFamily="18" charset="0"/>
              </a:rPr>
              <a:t>narrowing down the focus to the individual characters. </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32097" y="1086748"/>
            <a:ext cx="11472080" cy="487569"/>
          </a:xfrm>
          <a:prstGeom prst="rect">
            <a:avLst/>
          </a:prstGeom>
        </p:spPr>
        <p:txBody>
          <a:bodyPr wrap="square">
            <a:spAutoFit/>
          </a:bodyPr>
          <a:lstStyle/>
          <a:p>
            <a:pPr>
              <a:lnSpc>
                <a:spcPct val="107000"/>
              </a:lnSpc>
            </a:pPr>
            <a:r>
              <a:rPr lang="en-GB" sz="1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This question assesses how the writer has structured a text. </a:t>
            </a:r>
            <a:r>
              <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Structural features can be: at a whole text level e.g. beginnings / endings / perspective shifts; at a paragraph level e.g. topic change / aspects of cohesion; and at a sentence level when judged to contribute to whole structure </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335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Structure Question – Structure of Answer </a:t>
            </a:r>
            <a:endParaRPr lang="en-GB" b="1" dirty="0"/>
          </a:p>
        </p:txBody>
      </p:sp>
      <p:sp>
        <p:nvSpPr>
          <p:cNvPr id="3" name="Content Placeholder 2"/>
          <p:cNvSpPr>
            <a:spLocks noGrp="1"/>
          </p:cNvSpPr>
          <p:nvPr>
            <p:ph idx="1"/>
          </p:nvPr>
        </p:nvSpPr>
        <p:spPr>
          <a:xfrm>
            <a:off x="695588" y="1690687"/>
            <a:ext cx="10965109" cy="4810780"/>
          </a:xfrm>
        </p:spPr>
        <p:txBody>
          <a:bodyPr>
            <a:normAutofit fontScale="92500" lnSpcReduction="20000"/>
          </a:bodyPr>
          <a:lstStyle/>
          <a:p>
            <a:r>
              <a:rPr lang="en-GB" b="1" dirty="0" smtClean="0">
                <a:solidFill>
                  <a:srgbClr val="FF0000"/>
                </a:solidFill>
              </a:rPr>
              <a:t>Overview or how the text is built and the journey the reader is taken on – shifts in narrative perspective – builds mystery – ends with cliff-hanger</a:t>
            </a:r>
          </a:p>
          <a:p>
            <a:endParaRPr lang="en-GB" b="1" dirty="0" smtClean="0">
              <a:solidFill>
                <a:srgbClr val="FFC000"/>
              </a:solidFill>
            </a:endParaRPr>
          </a:p>
          <a:p>
            <a:r>
              <a:rPr lang="en-GB" b="1" dirty="0">
                <a:solidFill>
                  <a:srgbClr val="FFC000"/>
                </a:solidFill>
              </a:rPr>
              <a:t>3</a:t>
            </a:r>
            <a:r>
              <a:rPr lang="en-GB" b="1" dirty="0" smtClean="0">
                <a:solidFill>
                  <a:srgbClr val="FFC000"/>
                </a:solidFill>
              </a:rPr>
              <a:t> </a:t>
            </a:r>
            <a:r>
              <a:rPr lang="en-GB" b="1" dirty="0" smtClean="0">
                <a:solidFill>
                  <a:srgbClr val="FFC000"/>
                </a:solidFill>
              </a:rPr>
              <a:t>SEE paragraphs</a:t>
            </a:r>
          </a:p>
          <a:p>
            <a:pPr lvl="1"/>
            <a:r>
              <a:rPr lang="en-GB" b="1" dirty="0" smtClean="0">
                <a:solidFill>
                  <a:srgbClr val="FFC000"/>
                </a:solidFill>
              </a:rPr>
              <a:t>S = Structural Device/Feature</a:t>
            </a:r>
          </a:p>
          <a:p>
            <a:pPr lvl="1"/>
            <a:r>
              <a:rPr lang="en-GB" b="1" dirty="0" smtClean="0">
                <a:solidFill>
                  <a:srgbClr val="FFC000"/>
                </a:solidFill>
              </a:rPr>
              <a:t>E = Evidence</a:t>
            </a:r>
          </a:p>
          <a:p>
            <a:pPr lvl="1"/>
            <a:r>
              <a:rPr lang="en-GB" b="1" dirty="0" smtClean="0">
                <a:solidFill>
                  <a:srgbClr val="FFC000"/>
                </a:solidFill>
              </a:rPr>
              <a:t>E = Effect of </a:t>
            </a:r>
            <a:r>
              <a:rPr lang="en-GB" b="1" dirty="0">
                <a:solidFill>
                  <a:srgbClr val="FFC000"/>
                </a:solidFill>
              </a:rPr>
              <a:t>s</a:t>
            </a:r>
            <a:r>
              <a:rPr lang="en-GB" b="1" dirty="0" smtClean="0">
                <a:solidFill>
                  <a:srgbClr val="FFC000"/>
                </a:solidFill>
              </a:rPr>
              <a:t>tructural device/feature on reader</a:t>
            </a:r>
          </a:p>
          <a:p>
            <a:pPr lvl="2"/>
            <a:r>
              <a:rPr lang="en-GB" b="1" dirty="0" smtClean="0">
                <a:solidFill>
                  <a:srgbClr val="FFC000"/>
                </a:solidFill>
              </a:rPr>
              <a:t>Why has the device been used? </a:t>
            </a:r>
          </a:p>
          <a:p>
            <a:pPr lvl="2"/>
            <a:r>
              <a:rPr lang="en-GB" b="1" dirty="0" smtClean="0">
                <a:solidFill>
                  <a:srgbClr val="FFC000"/>
                </a:solidFill>
              </a:rPr>
              <a:t>What has the reader learnt from this? </a:t>
            </a:r>
          </a:p>
          <a:p>
            <a:pPr lvl="2"/>
            <a:r>
              <a:rPr lang="en-GB" b="1" dirty="0" smtClean="0">
                <a:solidFill>
                  <a:srgbClr val="FFC000"/>
                </a:solidFill>
              </a:rPr>
              <a:t>How has the narrative progressed or been affected? </a:t>
            </a:r>
          </a:p>
          <a:p>
            <a:pPr lvl="2"/>
            <a:r>
              <a:rPr lang="en-GB" b="1" dirty="0" smtClean="0">
                <a:solidFill>
                  <a:srgbClr val="FFC000"/>
                </a:solidFill>
              </a:rPr>
              <a:t>How does the reader now engage emotionally to the characters, action or narrative because of this?</a:t>
            </a:r>
          </a:p>
          <a:p>
            <a:endParaRPr lang="en-GB" b="1" dirty="0" smtClean="0">
              <a:solidFill>
                <a:srgbClr val="00B050"/>
              </a:solidFill>
            </a:endParaRPr>
          </a:p>
          <a:p>
            <a:r>
              <a:rPr lang="en-GB" b="1" dirty="0" smtClean="0">
                <a:solidFill>
                  <a:srgbClr val="00B050"/>
                </a:solidFill>
              </a:rPr>
              <a:t>Summary of structural effects and how the text has ended</a:t>
            </a:r>
          </a:p>
          <a:p>
            <a:endParaRPr lang="en-GB" dirty="0"/>
          </a:p>
        </p:txBody>
      </p:sp>
    </p:spTree>
    <p:extLst>
      <p:ext uri="{BB962C8B-B14F-4D97-AF65-F5344CB8AC3E}">
        <p14:creationId xmlns:p14="http://schemas.microsoft.com/office/powerpoint/2010/main" val="3222992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a:t>
            </a:r>
            <a:endParaRPr lang="en-GB" dirty="0"/>
          </a:p>
        </p:txBody>
      </p:sp>
      <p:sp>
        <p:nvSpPr>
          <p:cNvPr id="3" name="Content Placeholder 2"/>
          <p:cNvSpPr>
            <a:spLocks noGrp="1"/>
          </p:cNvSpPr>
          <p:nvPr>
            <p:ph idx="1"/>
          </p:nvPr>
        </p:nvSpPr>
        <p:spPr/>
        <p:txBody>
          <a:bodyPr/>
          <a:lstStyle/>
          <a:p>
            <a:pPr marL="0" indent="0" algn="just">
              <a:buNone/>
            </a:pPr>
            <a:r>
              <a:rPr lang="en-US" dirty="0"/>
              <a:t>The text tells us about Hale, </a:t>
            </a:r>
            <a:r>
              <a:rPr lang="en-US" dirty="0" smtClean="0"/>
              <a:t>and so </a:t>
            </a:r>
            <a:r>
              <a:rPr lang="en-US" dirty="0"/>
              <a:t>introduces us to the </a:t>
            </a:r>
            <a:r>
              <a:rPr lang="en-US" dirty="0" smtClean="0"/>
              <a:t>main character</a:t>
            </a:r>
            <a:r>
              <a:rPr lang="en-US" dirty="0"/>
              <a:t>. The writer then </a:t>
            </a:r>
            <a:r>
              <a:rPr lang="en-US" dirty="0" smtClean="0"/>
              <a:t>moves on </a:t>
            </a:r>
            <a:r>
              <a:rPr lang="en-US" dirty="0"/>
              <a:t>to the crowd and the </a:t>
            </a:r>
            <a:r>
              <a:rPr lang="en-US" dirty="0" smtClean="0"/>
              <a:t>reader can </a:t>
            </a:r>
            <a:r>
              <a:rPr lang="en-US" dirty="0"/>
              <a:t>follow what happens </a:t>
            </a:r>
            <a:r>
              <a:rPr lang="en-US" dirty="0" smtClean="0"/>
              <a:t>during </a:t>
            </a:r>
            <a:r>
              <a:rPr lang="en-GB" dirty="0" smtClean="0"/>
              <a:t>that </a:t>
            </a:r>
            <a:r>
              <a:rPr lang="en-GB" dirty="0"/>
              <a:t>day in Brighton.</a:t>
            </a:r>
          </a:p>
        </p:txBody>
      </p:sp>
    </p:spTree>
    <p:extLst>
      <p:ext uri="{BB962C8B-B14F-4D97-AF65-F5344CB8AC3E}">
        <p14:creationId xmlns:p14="http://schemas.microsoft.com/office/powerpoint/2010/main" val="1685006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a:t>
            </a:r>
            <a:endParaRPr lang="en-GB" dirty="0"/>
          </a:p>
        </p:txBody>
      </p:sp>
      <p:sp>
        <p:nvSpPr>
          <p:cNvPr id="3" name="Content Placeholder 2"/>
          <p:cNvSpPr>
            <a:spLocks noGrp="1"/>
          </p:cNvSpPr>
          <p:nvPr>
            <p:ph idx="1"/>
          </p:nvPr>
        </p:nvSpPr>
        <p:spPr/>
        <p:txBody>
          <a:bodyPr>
            <a:normAutofit/>
          </a:bodyPr>
          <a:lstStyle/>
          <a:p>
            <a:pPr marL="0" indent="0" algn="just">
              <a:buNone/>
            </a:pPr>
            <a:r>
              <a:rPr lang="en-US" dirty="0"/>
              <a:t>The writer introduces Hale in </a:t>
            </a:r>
            <a:r>
              <a:rPr lang="en-US" dirty="0" smtClean="0"/>
              <a:t>the first </a:t>
            </a:r>
            <a:r>
              <a:rPr lang="en-US" dirty="0"/>
              <a:t>paragraph so that the </a:t>
            </a:r>
            <a:r>
              <a:rPr lang="en-US" dirty="0" smtClean="0"/>
              <a:t>reader has </a:t>
            </a:r>
            <a:r>
              <a:rPr lang="en-US" dirty="0"/>
              <a:t>a clear idea of the </a:t>
            </a:r>
            <a:r>
              <a:rPr lang="en-US" dirty="0" smtClean="0"/>
              <a:t>main person </a:t>
            </a:r>
            <a:r>
              <a:rPr lang="en-US" dirty="0"/>
              <a:t>in the story and what he </a:t>
            </a:r>
            <a:r>
              <a:rPr lang="en-US" dirty="0" smtClean="0"/>
              <a:t>is like</a:t>
            </a:r>
            <a:r>
              <a:rPr lang="en-US" dirty="0"/>
              <a:t>. It then moves on to the </a:t>
            </a:r>
            <a:r>
              <a:rPr lang="en-US" dirty="0" smtClean="0"/>
              <a:t>crowd in </a:t>
            </a:r>
            <a:r>
              <a:rPr lang="en-US" dirty="0"/>
              <a:t>Brighton and follows through, </a:t>
            </a:r>
            <a:r>
              <a:rPr lang="en-US" dirty="0" smtClean="0"/>
              <a:t>in chronological </a:t>
            </a:r>
            <a:r>
              <a:rPr lang="en-US" dirty="0"/>
              <a:t>order, some of </a:t>
            </a:r>
            <a:r>
              <a:rPr lang="en-US" dirty="0" smtClean="0"/>
              <a:t>the places </a:t>
            </a:r>
            <a:r>
              <a:rPr lang="en-US" dirty="0" err="1"/>
              <a:t>Kolly</a:t>
            </a:r>
            <a:r>
              <a:rPr lang="en-US" dirty="0"/>
              <a:t> </a:t>
            </a:r>
            <a:r>
              <a:rPr lang="en-US" dirty="0" err="1"/>
              <a:t>Kibber</a:t>
            </a:r>
            <a:r>
              <a:rPr lang="en-US" dirty="0"/>
              <a:t> goes, </a:t>
            </a:r>
            <a:r>
              <a:rPr lang="en-US" dirty="0" smtClean="0"/>
              <a:t>and explains </a:t>
            </a:r>
            <a:r>
              <a:rPr lang="en-US" dirty="0"/>
              <a:t>to the reader what he </a:t>
            </a:r>
            <a:r>
              <a:rPr lang="en-US" dirty="0" smtClean="0"/>
              <a:t>is </a:t>
            </a:r>
            <a:r>
              <a:rPr lang="en-GB" dirty="0" smtClean="0"/>
              <a:t>doing.</a:t>
            </a:r>
            <a:r>
              <a:rPr lang="en-US" dirty="0" smtClean="0"/>
              <a:t>  </a:t>
            </a:r>
          </a:p>
          <a:p>
            <a:pPr marL="0" indent="0" algn="just">
              <a:buNone/>
            </a:pPr>
            <a:r>
              <a:rPr lang="en-US" dirty="0" smtClean="0"/>
              <a:t>So </a:t>
            </a:r>
            <a:r>
              <a:rPr lang="en-US" dirty="0"/>
              <a:t>the story widens out but </a:t>
            </a:r>
            <a:r>
              <a:rPr lang="en-US" dirty="0" smtClean="0"/>
              <a:t>keeps Hale </a:t>
            </a:r>
            <a:r>
              <a:rPr lang="en-US" dirty="0"/>
              <a:t>in the </a:t>
            </a:r>
            <a:r>
              <a:rPr lang="en-US" dirty="0" err="1"/>
              <a:t>centre</a:t>
            </a:r>
            <a:r>
              <a:rPr lang="en-US" dirty="0"/>
              <a:t> of the action </a:t>
            </a:r>
            <a:r>
              <a:rPr lang="en-US" dirty="0" smtClean="0"/>
              <a:t>by following </a:t>
            </a:r>
            <a:r>
              <a:rPr lang="en-US" dirty="0"/>
              <a:t>him through that day.</a:t>
            </a:r>
            <a:endParaRPr lang="en-GB" dirty="0"/>
          </a:p>
        </p:txBody>
      </p:sp>
    </p:spTree>
    <p:extLst>
      <p:ext uri="{BB962C8B-B14F-4D97-AF65-F5344CB8AC3E}">
        <p14:creationId xmlns:p14="http://schemas.microsoft.com/office/powerpoint/2010/main" val="123947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34545" y="125845"/>
          <a:ext cx="11814648" cy="6556877"/>
        </p:xfrm>
        <a:graphic>
          <a:graphicData uri="http://schemas.openxmlformats.org/drawingml/2006/table">
            <a:tbl>
              <a:tblPr firstRow="1" bandRow="1">
                <a:tableStyleId>{5C22544A-7EE6-4342-B048-85BDC9FD1C3A}</a:tableStyleId>
              </a:tblPr>
              <a:tblGrid>
                <a:gridCol w="9660596"/>
                <a:gridCol w="1180146"/>
                <a:gridCol w="973906"/>
              </a:tblGrid>
              <a:tr h="466013">
                <a:tc>
                  <a:txBody>
                    <a:bodyPr/>
                    <a:lstStyle/>
                    <a:p>
                      <a:r>
                        <a:rPr lang="en-GB" sz="2400" dirty="0" smtClean="0"/>
                        <a:t>SECTION A: READING</a:t>
                      </a:r>
                      <a:endParaRPr lang="en-GB" sz="2400" dirty="0"/>
                    </a:p>
                  </a:txBody>
                  <a:tcPr/>
                </a:tc>
                <a:tc>
                  <a:txBody>
                    <a:bodyPr/>
                    <a:lstStyle/>
                    <a:p>
                      <a:r>
                        <a:rPr lang="en-GB" sz="2400" dirty="0" smtClean="0"/>
                        <a:t>MARKS</a:t>
                      </a:r>
                      <a:endParaRPr lang="en-GB" sz="2400" dirty="0"/>
                    </a:p>
                  </a:txBody>
                  <a:tcPr/>
                </a:tc>
                <a:tc>
                  <a:txBody>
                    <a:bodyPr/>
                    <a:lstStyle/>
                    <a:p>
                      <a:r>
                        <a:rPr lang="en-GB" sz="2400" dirty="0" smtClean="0"/>
                        <a:t>MINS</a:t>
                      </a:r>
                      <a:endParaRPr lang="en-GB" sz="2400" dirty="0"/>
                    </a:p>
                  </a:txBody>
                  <a:tcPr/>
                </a:tc>
              </a:tr>
              <a:tr h="466013">
                <a:tc>
                  <a:txBody>
                    <a:bodyPr/>
                    <a:lstStyle/>
                    <a:p>
                      <a:r>
                        <a:rPr lang="en-GB" sz="2400" dirty="0" smtClean="0">
                          <a:solidFill>
                            <a:srgbClr val="FF0000"/>
                          </a:solidFill>
                        </a:rPr>
                        <a:t>Read the questions and annotate source </a:t>
                      </a:r>
                      <a:endParaRPr lang="en-GB" sz="2400" dirty="0"/>
                    </a:p>
                  </a:txBody>
                  <a:tcPr/>
                </a:tc>
                <a:tc>
                  <a:txBody>
                    <a:bodyPr/>
                    <a:lstStyle/>
                    <a:p>
                      <a:r>
                        <a:rPr lang="en-GB" sz="2400" dirty="0" smtClean="0"/>
                        <a:t>0</a:t>
                      </a:r>
                      <a:endParaRPr lang="en-GB" sz="2400" dirty="0"/>
                    </a:p>
                  </a:txBody>
                  <a:tcPr/>
                </a:tc>
                <a:tc>
                  <a:txBody>
                    <a:bodyPr/>
                    <a:lstStyle/>
                    <a:p>
                      <a:r>
                        <a:rPr lang="en-GB" sz="2400" dirty="0" smtClean="0"/>
                        <a:t>10</a:t>
                      </a:r>
                      <a:endParaRPr lang="en-GB" sz="2400" dirty="0"/>
                    </a:p>
                  </a:txBody>
                  <a:tcPr/>
                </a:tc>
              </a:tr>
              <a:tr h="466013">
                <a:tc>
                  <a:txBody>
                    <a:bodyPr/>
                    <a:lstStyle/>
                    <a:p>
                      <a:r>
                        <a:rPr lang="en-GB" sz="2400" b="1" dirty="0" smtClean="0"/>
                        <a:t>Question</a:t>
                      </a:r>
                      <a:r>
                        <a:rPr lang="en-GB" sz="2400" b="1" baseline="0" dirty="0" smtClean="0"/>
                        <a:t> 1 – List 4 valid points</a:t>
                      </a:r>
                      <a:endParaRPr lang="en-GB" sz="2400" b="1" dirty="0"/>
                    </a:p>
                  </a:txBody>
                  <a:tcPr/>
                </a:tc>
                <a:tc>
                  <a:txBody>
                    <a:bodyPr/>
                    <a:lstStyle/>
                    <a:p>
                      <a:r>
                        <a:rPr lang="en-GB" sz="2400" dirty="0" smtClean="0"/>
                        <a:t>4</a:t>
                      </a:r>
                      <a:endParaRPr lang="en-GB" sz="2400" dirty="0"/>
                    </a:p>
                  </a:txBody>
                  <a:tcPr/>
                </a:tc>
                <a:tc>
                  <a:txBody>
                    <a:bodyPr/>
                    <a:lstStyle/>
                    <a:p>
                      <a:r>
                        <a:rPr lang="en-GB" sz="2400" dirty="0" smtClean="0"/>
                        <a:t>5</a:t>
                      </a:r>
                      <a:endParaRPr lang="en-GB" sz="2400" dirty="0"/>
                    </a:p>
                  </a:txBody>
                  <a:tcPr/>
                </a:tc>
              </a:tr>
              <a:tr h="1796008">
                <a:tc>
                  <a:txBody>
                    <a:bodyPr/>
                    <a:lstStyle/>
                    <a:p>
                      <a:r>
                        <a:rPr lang="en-GB" sz="2400" b="1" dirty="0" smtClean="0"/>
                        <a:t>Question 2 – Language Analysis</a:t>
                      </a:r>
                    </a:p>
                    <a:p>
                      <a:pPr marL="177800" lvl="1" indent="0"/>
                      <a:r>
                        <a:rPr lang="en-GB" sz="2400" b="1" dirty="0" smtClean="0"/>
                        <a:t>3 Technique, Evidence, Effect –</a:t>
                      </a:r>
                      <a:r>
                        <a:rPr lang="en-GB" sz="2400" b="1" baseline="0" dirty="0" smtClean="0"/>
                        <a:t> analyse individual words from quote</a:t>
                      </a:r>
                      <a:endParaRPr lang="en-GB" sz="2400" b="1" dirty="0" smtClean="0"/>
                    </a:p>
                    <a:p>
                      <a:pPr marL="463550" lvl="2" indent="-285750">
                        <a:buFont typeface="Wingdings" panose="05000000000000000000" pitchFamily="2" charset="2"/>
                        <a:buChar char="q"/>
                      </a:pPr>
                      <a:r>
                        <a:rPr lang="en-GB" sz="2000" dirty="0" smtClean="0"/>
                        <a:t>words and phrases (adjective, verb, adverb, noun – lists)</a:t>
                      </a:r>
                    </a:p>
                    <a:p>
                      <a:pPr marL="463550" lvl="2" indent="-285750">
                        <a:buFont typeface="Wingdings" panose="05000000000000000000" pitchFamily="2" charset="2"/>
                        <a:buChar char="q"/>
                      </a:pPr>
                      <a:r>
                        <a:rPr lang="en-GB" sz="2000" dirty="0" smtClean="0"/>
                        <a:t>language techniques (metaphor, simile, personification)</a:t>
                      </a:r>
                    </a:p>
                    <a:p>
                      <a:pPr marL="463550" lvl="2" indent="-285750">
                        <a:buFont typeface="Wingdings" panose="05000000000000000000" pitchFamily="2" charset="2"/>
                        <a:buChar char="q"/>
                      </a:pPr>
                      <a:r>
                        <a:rPr lang="en-GB" sz="2000" dirty="0" smtClean="0"/>
                        <a:t>sentence forms (simple, complex, short, long, broken/incomplete sentences)</a:t>
                      </a:r>
                    </a:p>
                  </a:txBody>
                  <a:tcPr/>
                </a:tc>
                <a:tc>
                  <a:txBody>
                    <a:bodyPr/>
                    <a:lstStyle/>
                    <a:p>
                      <a:r>
                        <a:rPr lang="en-GB" sz="2400" dirty="0" smtClean="0"/>
                        <a:t>8</a:t>
                      </a:r>
                      <a:endParaRPr lang="en-GB" sz="2400" dirty="0"/>
                    </a:p>
                  </a:txBody>
                  <a:tcPr/>
                </a:tc>
                <a:tc>
                  <a:txBody>
                    <a:bodyPr/>
                    <a:lstStyle/>
                    <a:p>
                      <a:r>
                        <a:rPr lang="en-GB" sz="2400" dirty="0" smtClean="0"/>
                        <a:t>10-12</a:t>
                      </a:r>
                      <a:endParaRPr lang="en-GB" sz="2400" dirty="0"/>
                    </a:p>
                  </a:txBody>
                  <a:tcPr/>
                </a:tc>
              </a:tr>
              <a:tr h="1916255">
                <a:tc>
                  <a:txBody>
                    <a:bodyPr/>
                    <a:lstStyle/>
                    <a:p>
                      <a:r>
                        <a:rPr lang="en-GB" sz="2400" b="1" dirty="0" smtClean="0"/>
                        <a:t>Question 3 – Structural Analysis </a:t>
                      </a:r>
                    </a:p>
                    <a:p>
                      <a:pPr marL="463550" lvl="1" indent="-285750">
                        <a:buFont typeface="Wingdings" panose="05000000000000000000" pitchFamily="2" charset="2"/>
                        <a:buChar char="q"/>
                      </a:pPr>
                      <a:r>
                        <a:rPr lang="en-GB" sz="2000" dirty="0" smtClean="0"/>
                        <a:t>Overview</a:t>
                      </a:r>
                      <a:r>
                        <a:rPr lang="en-GB" sz="2000" baseline="0" dirty="0" smtClean="0"/>
                        <a:t> of journey reader is taken on</a:t>
                      </a:r>
                      <a:endParaRPr lang="en-GB" sz="2000" dirty="0" smtClean="0"/>
                    </a:p>
                    <a:p>
                      <a:pPr marL="463550" lvl="1" indent="-285750">
                        <a:buFont typeface="Wingdings" panose="05000000000000000000" pitchFamily="2" charset="2"/>
                        <a:buChar char="q"/>
                      </a:pPr>
                      <a:r>
                        <a:rPr lang="en-GB" sz="2000" b="1" i="0" dirty="0" smtClean="0"/>
                        <a:t>3 Structural Feature, Evidence, Effect paragraphs</a:t>
                      </a:r>
                    </a:p>
                    <a:p>
                      <a:pPr marL="463550" lvl="1" indent="-285750">
                        <a:buFont typeface="Wingdings" panose="05000000000000000000" pitchFamily="2" charset="2"/>
                        <a:buChar char="q"/>
                      </a:pPr>
                      <a:r>
                        <a:rPr lang="en-GB" sz="2000" dirty="0" smtClean="0"/>
                        <a:t>Beginning/Opening/Setting/Development/Focus/Time shift/Twist/Ending/Key Repetition/Ending/Moral</a:t>
                      </a:r>
                    </a:p>
                    <a:p>
                      <a:pPr marL="4635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2000" b="0" dirty="0" smtClean="0">
                          <a:solidFill>
                            <a:schemeClr val="tx1"/>
                          </a:solidFill>
                        </a:rPr>
                        <a:t>Summary of structural effects and how the text</a:t>
                      </a:r>
                      <a:r>
                        <a:rPr lang="en-GB" sz="2000" b="0" baseline="0" dirty="0" smtClean="0">
                          <a:solidFill>
                            <a:schemeClr val="tx1"/>
                          </a:solidFill>
                        </a:rPr>
                        <a:t> ends</a:t>
                      </a:r>
                      <a:endParaRPr lang="en-GB" sz="2000" b="0" dirty="0" smtClean="0">
                        <a:solidFill>
                          <a:schemeClr val="tx1"/>
                        </a:solidFill>
                      </a:endParaRPr>
                    </a:p>
                  </a:txBody>
                  <a:tcPr/>
                </a:tc>
                <a:tc>
                  <a:txBody>
                    <a:bodyPr/>
                    <a:lstStyle/>
                    <a:p>
                      <a:r>
                        <a:rPr lang="en-GB" sz="2400" dirty="0" smtClean="0"/>
                        <a:t>8</a:t>
                      </a:r>
                      <a:endParaRPr lang="en-GB" sz="2400" dirty="0"/>
                    </a:p>
                  </a:txBody>
                  <a:tcPr/>
                </a:tc>
                <a:tc>
                  <a:txBody>
                    <a:bodyPr/>
                    <a:lstStyle/>
                    <a:p>
                      <a:r>
                        <a:rPr lang="en-GB" sz="2400" dirty="0" smtClean="0"/>
                        <a:t>10-12</a:t>
                      </a:r>
                      <a:endParaRPr lang="en-GB" sz="2400" dirty="0"/>
                    </a:p>
                  </a:txBody>
                  <a:tcPr/>
                </a:tc>
              </a:tr>
              <a:tr h="1381630">
                <a:tc>
                  <a:txBody>
                    <a:bodyPr/>
                    <a:lstStyle/>
                    <a:p>
                      <a:r>
                        <a:rPr lang="en-GB" sz="2400" b="1" dirty="0" smtClean="0"/>
                        <a:t>Question 4 – Evaluate</a:t>
                      </a:r>
                      <a:r>
                        <a:rPr lang="en-GB" sz="2400" b="1" baseline="0" dirty="0" smtClean="0"/>
                        <a:t> Texts Critically</a:t>
                      </a:r>
                      <a:endParaRPr lang="en-GB" sz="2400" b="1" dirty="0" smtClean="0"/>
                    </a:p>
                    <a:p>
                      <a:pPr marL="463550" lvl="1" indent="-285750">
                        <a:buFont typeface="Wingdings" panose="05000000000000000000" pitchFamily="2" charset="2"/>
                        <a:buChar char="q"/>
                      </a:pPr>
                      <a:r>
                        <a:rPr lang="en-GB" sz="2000" dirty="0" smtClean="0"/>
                        <a:t>Respond to reviewer’s opinion</a:t>
                      </a:r>
                    </a:p>
                    <a:p>
                      <a:pPr marL="463550" lvl="1" indent="-285750">
                        <a:buFont typeface="Wingdings" panose="05000000000000000000" pitchFamily="2" charset="2"/>
                        <a:buChar char="q"/>
                      </a:pPr>
                      <a:r>
                        <a:rPr lang="en-GB" sz="2000" b="1" dirty="0" smtClean="0"/>
                        <a:t>Respond</a:t>
                      </a:r>
                      <a:r>
                        <a:rPr lang="en-GB" sz="2000" b="1" baseline="0" dirty="0" smtClean="0"/>
                        <a:t> to reviewer with opinion </a:t>
                      </a:r>
                      <a:r>
                        <a:rPr lang="en-GB" sz="2000" b="1" dirty="0" smtClean="0"/>
                        <a:t>– LEAD</a:t>
                      </a:r>
                      <a:r>
                        <a:rPr lang="en-GB" sz="2000" b="1" baseline="0" dirty="0" smtClean="0"/>
                        <a:t> WITH METHOD/TECHNIQUE/TONE</a:t>
                      </a:r>
                      <a:endParaRPr lang="en-GB" sz="2000" b="1" dirty="0" smtClean="0"/>
                    </a:p>
                    <a:p>
                      <a:pPr marL="463550" lvl="1" indent="-285750">
                        <a:buFont typeface="Wingdings" panose="05000000000000000000" pitchFamily="2" charset="2"/>
                        <a:buChar char="q"/>
                      </a:pPr>
                      <a:r>
                        <a:rPr lang="en-GB" sz="2000" dirty="0" smtClean="0"/>
                        <a:t>End with a snappy summary</a:t>
                      </a:r>
                    </a:p>
                  </a:txBody>
                  <a:tcPr/>
                </a:tc>
                <a:tc>
                  <a:txBody>
                    <a:bodyPr/>
                    <a:lstStyle/>
                    <a:p>
                      <a:r>
                        <a:rPr lang="en-GB" sz="2400" dirty="0" smtClean="0"/>
                        <a:t>20</a:t>
                      </a:r>
                      <a:endParaRPr lang="en-GB" sz="2400" dirty="0"/>
                    </a:p>
                  </a:txBody>
                  <a:tcPr/>
                </a:tc>
                <a:tc>
                  <a:txBody>
                    <a:bodyPr/>
                    <a:lstStyle/>
                    <a:p>
                      <a:r>
                        <a:rPr lang="en-GB" sz="2400" dirty="0" smtClean="0"/>
                        <a:t>20</a:t>
                      </a:r>
                      <a:endParaRPr lang="en-GB" sz="2400" dirty="0"/>
                    </a:p>
                  </a:txBody>
                  <a:tcPr/>
                </a:tc>
              </a:tr>
            </a:tbl>
          </a:graphicData>
        </a:graphic>
      </p:graphicFrame>
    </p:spTree>
    <p:extLst>
      <p:ext uri="{BB962C8B-B14F-4D97-AF65-F5344CB8AC3E}">
        <p14:creationId xmlns:p14="http://schemas.microsoft.com/office/powerpoint/2010/main" val="1131029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a:t>
            </a:r>
            <a:endParaRPr lang="en-GB" dirty="0"/>
          </a:p>
        </p:txBody>
      </p:sp>
      <p:sp>
        <p:nvSpPr>
          <p:cNvPr id="3" name="Content Placeholder 2"/>
          <p:cNvSpPr>
            <a:spLocks noGrp="1"/>
          </p:cNvSpPr>
          <p:nvPr>
            <p:ph idx="1"/>
          </p:nvPr>
        </p:nvSpPr>
        <p:spPr/>
        <p:txBody>
          <a:bodyPr>
            <a:normAutofit/>
          </a:bodyPr>
          <a:lstStyle/>
          <a:p>
            <a:pPr marL="0" indent="0" algn="just">
              <a:buNone/>
            </a:pPr>
            <a:r>
              <a:rPr lang="en-US" dirty="0"/>
              <a:t>The writer begins with a focus </a:t>
            </a:r>
            <a:r>
              <a:rPr lang="en-US" dirty="0" smtClean="0"/>
              <a:t>on one </a:t>
            </a:r>
            <a:r>
              <a:rPr lang="en-US" dirty="0"/>
              <a:t>person – Hale, the </a:t>
            </a:r>
            <a:r>
              <a:rPr lang="en-US" dirty="0" smtClean="0"/>
              <a:t>main character</a:t>
            </a:r>
            <a:r>
              <a:rPr lang="en-US" dirty="0"/>
              <a:t>, his feelings and </a:t>
            </a:r>
            <a:r>
              <a:rPr lang="en-US" dirty="0" smtClean="0"/>
              <a:t>what he </a:t>
            </a:r>
            <a:r>
              <a:rPr lang="en-US" dirty="0"/>
              <a:t>is like, so that the reader </a:t>
            </a:r>
            <a:r>
              <a:rPr lang="en-US" dirty="0" smtClean="0"/>
              <a:t>can identify </a:t>
            </a:r>
            <a:r>
              <a:rPr lang="en-US" dirty="0"/>
              <a:t>with him. Then the </a:t>
            </a:r>
            <a:r>
              <a:rPr lang="en-US" dirty="0" smtClean="0"/>
              <a:t>scene widens </a:t>
            </a:r>
            <a:r>
              <a:rPr lang="en-US" dirty="0"/>
              <a:t>out to the ‘multitudes’ </a:t>
            </a:r>
            <a:r>
              <a:rPr lang="en-US" dirty="0" smtClean="0"/>
              <a:t>of the </a:t>
            </a:r>
            <a:r>
              <a:rPr lang="en-US" dirty="0"/>
              <a:t>crowd and to the streets </a:t>
            </a:r>
            <a:r>
              <a:rPr lang="en-US" dirty="0" smtClean="0"/>
              <a:t>of </a:t>
            </a:r>
            <a:r>
              <a:rPr lang="en-GB" dirty="0" smtClean="0"/>
              <a:t>Brighton</a:t>
            </a:r>
            <a:r>
              <a:rPr lang="en-GB" dirty="0"/>
              <a:t>. Then these </a:t>
            </a:r>
            <a:r>
              <a:rPr lang="en-GB" dirty="0" smtClean="0"/>
              <a:t>elements </a:t>
            </a:r>
            <a:r>
              <a:rPr lang="en-US" dirty="0" smtClean="0"/>
              <a:t>come </a:t>
            </a:r>
            <a:r>
              <a:rPr lang="en-US" dirty="0"/>
              <a:t>together as the </a:t>
            </a:r>
            <a:r>
              <a:rPr lang="en-US" dirty="0" smtClean="0"/>
              <a:t>reader </a:t>
            </a:r>
            <a:r>
              <a:rPr lang="en-GB" dirty="0" smtClean="0"/>
              <a:t>understands </a:t>
            </a:r>
            <a:r>
              <a:rPr lang="en-GB" dirty="0"/>
              <a:t>Hale’s job as ‘</a:t>
            </a:r>
            <a:r>
              <a:rPr lang="en-GB" dirty="0" err="1" smtClean="0"/>
              <a:t>Kolly</a:t>
            </a:r>
            <a:r>
              <a:rPr lang="en-GB" dirty="0"/>
              <a:t> </a:t>
            </a:r>
            <a:r>
              <a:rPr lang="en-US" dirty="0" err="1" smtClean="0"/>
              <a:t>Kibber</a:t>
            </a:r>
            <a:r>
              <a:rPr lang="en-US" dirty="0"/>
              <a:t>’ and that he is trying to </a:t>
            </a:r>
            <a:r>
              <a:rPr lang="en-US" dirty="0" smtClean="0"/>
              <a:t>use the </a:t>
            </a:r>
            <a:r>
              <a:rPr lang="en-US" dirty="0"/>
              <a:t>crowd and the places to </a:t>
            </a:r>
            <a:r>
              <a:rPr lang="en-US" dirty="0" smtClean="0"/>
              <a:t>avoid </a:t>
            </a:r>
            <a:r>
              <a:rPr lang="en-GB" dirty="0" smtClean="0"/>
              <a:t>his fate. </a:t>
            </a:r>
            <a:r>
              <a:rPr lang="en-US" dirty="0" smtClean="0"/>
              <a:t>As </a:t>
            </a:r>
            <a:r>
              <a:rPr lang="en-US" dirty="0"/>
              <a:t>the extract develops, it </a:t>
            </a:r>
            <a:r>
              <a:rPr lang="en-US" dirty="0" smtClean="0"/>
              <a:t>narrows down </a:t>
            </a:r>
            <a:r>
              <a:rPr lang="en-US" dirty="0"/>
              <a:t>again to Hale’s thoughts </a:t>
            </a:r>
            <a:r>
              <a:rPr lang="en-US" dirty="0" smtClean="0"/>
              <a:t>and puts </a:t>
            </a:r>
            <a:r>
              <a:rPr lang="en-US" dirty="0"/>
              <a:t>the crowd at a distance </a:t>
            </a:r>
            <a:r>
              <a:rPr lang="en-US" dirty="0" smtClean="0"/>
              <a:t>from him </a:t>
            </a:r>
            <a:r>
              <a:rPr lang="en-US" dirty="0"/>
              <a:t>– so he ends up alone, like </a:t>
            </a:r>
            <a:r>
              <a:rPr lang="en-US" dirty="0" smtClean="0"/>
              <a:t>he </a:t>
            </a:r>
            <a:r>
              <a:rPr lang="en-GB" dirty="0" smtClean="0"/>
              <a:t>was </a:t>
            </a:r>
            <a:r>
              <a:rPr lang="en-GB" dirty="0"/>
              <a:t>at the beginning.</a:t>
            </a:r>
          </a:p>
        </p:txBody>
      </p:sp>
    </p:spTree>
    <p:extLst>
      <p:ext uri="{BB962C8B-B14F-4D97-AF65-F5344CB8AC3E}">
        <p14:creationId xmlns:p14="http://schemas.microsoft.com/office/powerpoint/2010/main" val="3005127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a:t>
            </a:r>
            <a:endParaRPr lang="en-GB"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t>The text is structured so that </a:t>
            </a:r>
            <a:r>
              <a:rPr lang="en-US" dirty="0" smtClean="0"/>
              <a:t>the </a:t>
            </a:r>
            <a:r>
              <a:rPr lang="en-GB" dirty="0" smtClean="0"/>
              <a:t>reader </a:t>
            </a:r>
            <a:r>
              <a:rPr lang="en-GB" dirty="0"/>
              <a:t>can experience </a:t>
            </a:r>
            <a:r>
              <a:rPr lang="en-GB" dirty="0" smtClean="0"/>
              <a:t>the </a:t>
            </a:r>
            <a:r>
              <a:rPr lang="en-US" dirty="0" smtClean="0"/>
              <a:t>relationship </a:t>
            </a:r>
            <a:r>
              <a:rPr lang="en-US" dirty="0"/>
              <a:t>between the one </a:t>
            </a:r>
            <a:r>
              <a:rPr lang="en-US" dirty="0" smtClean="0"/>
              <a:t>man – </a:t>
            </a:r>
            <a:r>
              <a:rPr lang="en-US" dirty="0"/>
              <a:t>Hale, and Brighton and </a:t>
            </a:r>
            <a:r>
              <a:rPr lang="en-US" dirty="0" smtClean="0"/>
              <a:t>its multitudes</a:t>
            </a:r>
            <a:r>
              <a:rPr lang="en-US" dirty="0"/>
              <a:t>, on that day. They </a:t>
            </a:r>
            <a:r>
              <a:rPr lang="en-US" dirty="0" smtClean="0"/>
              <a:t>start separately </a:t>
            </a:r>
            <a:r>
              <a:rPr lang="en-US" dirty="0"/>
              <a:t>but then converge </a:t>
            </a:r>
            <a:r>
              <a:rPr lang="en-US" dirty="0" smtClean="0"/>
              <a:t>as he </a:t>
            </a:r>
            <a:r>
              <a:rPr lang="en-US" dirty="0"/>
              <a:t>joins the crowds to do his </a:t>
            </a:r>
            <a:r>
              <a:rPr lang="en-US" dirty="0" smtClean="0"/>
              <a:t>job as </a:t>
            </a:r>
            <a:r>
              <a:rPr lang="en-US" dirty="0" err="1"/>
              <a:t>Kolly</a:t>
            </a:r>
            <a:r>
              <a:rPr lang="en-US" dirty="0"/>
              <a:t> </a:t>
            </a:r>
            <a:r>
              <a:rPr lang="en-US" dirty="0" err="1"/>
              <a:t>Kibber</a:t>
            </a:r>
            <a:r>
              <a:rPr lang="en-US" dirty="0"/>
              <a:t>. The reader </a:t>
            </a:r>
            <a:r>
              <a:rPr lang="en-US" dirty="0" smtClean="0"/>
              <a:t>is taken </a:t>
            </a:r>
            <a:r>
              <a:rPr lang="en-US" dirty="0"/>
              <a:t>on a journey which </a:t>
            </a:r>
            <a:r>
              <a:rPr lang="en-US" dirty="0" smtClean="0"/>
              <a:t>starts </a:t>
            </a:r>
            <a:r>
              <a:rPr lang="en-GB" dirty="0" smtClean="0"/>
              <a:t>inside </a:t>
            </a:r>
            <a:r>
              <a:rPr lang="en-GB" dirty="0"/>
              <a:t>Hale’s thoughts, </a:t>
            </a:r>
            <a:r>
              <a:rPr lang="en-GB" dirty="0" smtClean="0"/>
              <a:t>then </a:t>
            </a:r>
            <a:r>
              <a:rPr lang="en-US" dirty="0" smtClean="0"/>
              <a:t>widens </a:t>
            </a:r>
            <a:r>
              <a:rPr lang="en-US" dirty="0"/>
              <a:t>through the geography </a:t>
            </a:r>
            <a:r>
              <a:rPr lang="en-US" dirty="0" smtClean="0"/>
              <a:t>of Brighton </a:t>
            </a:r>
            <a:r>
              <a:rPr lang="en-US" dirty="0"/>
              <a:t>and the other </a:t>
            </a:r>
            <a:r>
              <a:rPr lang="en-US" dirty="0" smtClean="0"/>
              <a:t>places where </a:t>
            </a:r>
            <a:r>
              <a:rPr lang="en-US" dirty="0"/>
              <a:t>he does his job, </a:t>
            </a:r>
            <a:r>
              <a:rPr lang="en-US" dirty="0" smtClean="0"/>
              <a:t>then narrows </a:t>
            </a:r>
            <a:r>
              <a:rPr lang="en-US" dirty="0"/>
              <a:t>to his singular act </a:t>
            </a:r>
            <a:r>
              <a:rPr lang="en-US" dirty="0" smtClean="0"/>
              <a:t>of drinking </a:t>
            </a:r>
            <a:r>
              <a:rPr lang="en-US" dirty="0"/>
              <a:t>gin and tonic, then </a:t>
            </a:r>
            <a:r>
              <a:rPr lang="en-US" dirty="0" smtClean="0"/>
              <a:t>moves back </a:t>
            </a:r>
            <a:r>
              <a:rPr lang="en-US" dirty="0"/>
              <a:t>to the outside and the </a:t>
            </a:r>
            <a:r>
              <a:rPr lang="en-US" dirty="0" smtClean="0"/>
              <a:t>crowd. Towards </a:t>
            </a:r>
            <a:r>
              <a:rPr lang="en-US" dirty="0"/>
              <a:t>the end, Hale and </a:t>
            </a:r>
            <a:r>
              <a:rPr lang="en-US" dirty="0" smtClean="0"/>
              <a:t>the crowd </a:t>
            </a:r>
            <a:r>
              <a:rPr lang="en-US" dirty="0"/>
              <a:t>face each other in the </a:t>
            </a:r>
            <a:r>
              <a:rPr lang="en-US" dirty="0" smtClean="0"/>
              <a:t>same space </a:t>
            </a:r>
            <a:r>
              <a:rPr lang="en-US" dirty="0"/>
              <a:t>as he leans against the </a:t>
            </a:r>
            <a:r>
              <a:rPr lang="en-US" dirty="0" smtClean="0"/>
              <a:t>rail of </a:t>
            </a:r>
            <a:r>
              <a:rPr lang="en-US" dirty="0"/>
              <a:t>the Palace Pier, and the </a:t>
            </a:r>
            <a:r>
              <a:rPr lang="en-US" dirty="0" smtClean="0"/>
              <a:t>journey stops</a:t>
            </a:r>
            <a:r>
              <a:rPr lang="en-US" dirty="0"/>
              <a:t>. Time is also a </a:t>
            </a:r>
            <a:r>
              <a:rPr lang="en-US" dirty="0" smtClean="0"/>
              <a:t>structural feature </a:t>
            </a:r>
            <a:r>
              <a:rPr lang="en-US" dirty="0"/>
              <a:t>of the text because we </a:t>
            </a:r>
            <a:r>
              <a:rPr lang="en-US" dirty="0" smtClean="0"/>
              <a:t>are reminded </a:t>
            </a:r>
            <a:r>
              <a:rPr lang="en-US" dirty="0"/>
              <a:t>of it throughout. At </a:t>
            </a:r>
            <a:r>
              <a:rPr lang="en-US" dirty="0" smtClean="0"/>
              <a:t>the end</a:t>
            </a:r>
            <a:r>
              <a:rPr lang="en-US" dirty="0"/>
              <a:t>, we return to the </a:t>
            </a:r>
            <a:r>
              <a:rPr lang="en-US" dirty="0" smtClean="0"/>
              <a:t>singular Hale</a:t>
            </a:r>
            <a:r>
              <a:rPr lang="en-US" dirty="0"/>
              <a:t>, alone, as he moves off </a:t>
            </a:r>
            <a:r>
              <a:rPr lang="en-US" dirty="0" smtClean="0"/>
              <a:t>on his </a:t>
            </a:r>
            <a:r>
              <a:rPr lang="en-US" dirty="0"/>
              <a:t>journey again – but the </a:t>
            </a:r>
            <a:r>
              <a:rPr lang="en-US" dirty="0" smtClean="0"/>
              <a:t>reader knows </a:t>
            </a:r>
            <a:r>
              <a:rPr lang="en-US" dirty="0"/>
              <a:t>he’s no further away </a:t>
            </a:r>
            <a:r>
              <a:rPr lang="en-US" dirty="0" smtClean="0"/>
              <a:t>from being </a:t>
            </a:r>
            <a:r>
              <a:rPr lang="en-US" dirty="0"/>
              <a:t>murdered than he was </a:t>
            </a:r>
            <a:r>
              <a:rPr lang="en-US" dirty="0" smtClean="0"/>
              <a:t>on the </a:t>
            </a:r>
            <a:r>
              <a:rPr lang="en-US" dirty="0"/>
              <a:t>first line. So the journey </a:t>
            </a:r>
            <a:r>
              <a:rPr lang="en-US" dirty="0" smtClean="0"/>
              <a:t>ends </a:t>
            </a:r>
            <a:r>
              <a:rPr lang="en-GB" dirty="0" smtClean="0"/>
              <a:t>where </a:t>
            </a:r>
            <a:r>
              <a:rPr lang="en-GB" dirty="0"/>
              <a:t>it began.</a:t>
            </a:r>
          </a:p>
        </p:txBody>
      </p:sp>
    </p:spTree>
    <p:extLst>
      <p:ext uri="{BB962C8B-B14F-4D97-AF65-F5344CB8AC3E}">
        <p14:creationId xmlns:p14="http://schemas.microsoft.com/office/powerpoint/2010/main" val="3884281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6820"/>
            <a:ext cx="12192000" cy="2099808"/>
          </a:xfrm>
        </p:spPr>
        <p:txBody>
          <a:bodyPr>
            <a:normAutofit/>
          </a:bodyPr>
          <a:lstStyle/>
          <a:p>
            <a:r>
              <a:rPr lang="en-GB" b="1" dirty="0"/>
              <a:t>Question </a:t>
            </a:r>
            <a:r>
              <a:rPr lang="en-GB" b="1" dirty="0" smtClean="0"/>
              <a:t>4 – 20 marks – 20 minutes</a:t>
            </a:r>
            <a:endParaRPr lang="en-GB" b="1" dirty="0"/>
          </a:p>
        </p:txBody>
      </p:sp>
      <p:graphicFrame>
        <p:nvGraphicFramePr>
          <p:cNvPr id="4" name="Table 3"/>
          <p:cNvGraphicFramePr>
            <a:graphicFrameLocks noGrp="1"/>
          </p:cNvGraphicFramePr>
          <p:nvPr>
            <p:extLst/>
          </p:nvPr>
        </p:nvGraphicFramePr>
        <p:xfrm>
          <a:off x="560613" y="3754120"/>
          <a:ext cx="11201401" cy="1831703"/>
        </p:xfrm>
        <a:graphic>
          <a:graphicData uri="http://schemas.openxmlformats.org/drawingml/2006/table">
            <a:tbl>
              <a:tblPr firstRow="1" bandRow="1">
                <a:tableStyleId>{5940675A-B579-460E-94D1-54222C63F5DA}</a:tableStyleId>
              </a:tblPr>
              <a:tblGrid>
                <a:gridCol w="1181100"/>
                <a:gridCol w="10020301"/>
              </a:tblGrid>
              <a:tr h="1831703">
                <a:tc>
                  <a:txBody>
                    <a:bodyPr/>
                    <a:lstStyle/>
                    <a:p>
                      <a:pPr algn="ctr"/>
                      <a:r>
                        <a:rPr lang="en-GB" sz="3200" b="1" dirty="0" smtClean="0"/>
                        <a:t>AO4</a:t>
                      </a:r>
                      <a:endParaRPr lang="en-GB" sz="3200" b="1" dirty="0"/>
                    </a:p>
                  </a:txBody>
                  <a:tcPr anchor="ctr"/>
                </a:tc>
                <a:tc>
                  <a:txBody>
                    <a:bodyPr/>
                    <a:lstStyle/>
                    <a:p>
                      <a:pPr marL="285750" indent="-285750">
                        <a:buFont typeface="Arial" panose="020B0604020202020204" pitchFamily="34" charset="0"/>
                        <a:buChar char="•"/>
                      </a:pPr>
                      <a:r>
                        <a:rPr lang="en-US" sz="3200" b="0" i="0" u="none" strike="noStrike" kern="1200" baseline="0" dirty="0" smtClean="0">
                          <a:solidFill>
                            <a:schemeClr val="tx1"/>
                          </a:solidFill>
                          <a:latin typeface="+mn-lt"/>
                          <a:ea typeface="+mn-ea"/>
                          <a:cs typeface="+mn-cs"/>
                        </a:rPr>
                        <a:t>Evaluate texts critically and support this with appropriate textual references. </a:t>
                      </a:r>
                    </a:p>
                  </a:txBody>
                  <a:tcPr anchor="ctr"/>
                </a:tc>
              </a:tr>
            </a:tbl>
          </a:graphicData>
        </a:graphic>
      </p:graphicFrame>
    </p:spTree>
    <p:extLst>
      <p:ext uri="{BB962C8B-B14F-4D97-AF65-F5344CB8AC3E}">
        <p14:creationId xmlns:p14="http://schemas.microsoft.com/office/powerpoint/2010/main" val="247219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0476" t="27532" r="54305" b="7777"/>
          <a:stretch/>
        </p:blipFill>
        <p:spPr>
          <a:xfrm>
            <a:off x="0" y="365124"/>
            <a:ext cx="12192000" cy="6298539"/>
          </a:xfrm>
          <a:prstGeom prst="rect">
            <a:avLst/>
          </a:prstGeom>
        </p:spPr>
      </p:pic>
    </p:spTree>
    <p:extLst>
      <p:ext uri="{BB962C8B-B14F-4D97-AF65-F5344CB8AC3E}">
        <p14:creationId xmlns:p14="http://schemas.microsoft.com/office/powerpoint/2010/main" val="2597560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229660"/>
            <a:ext cx="10515600" cy="1325563"/>
          </a:xfrm>
        </p:spPr>
        <p:txBody>
          <a:bodyPr/>
          <a:lstStyle/>
          <a:p>
            <a:r>
              <a:rPr lang="en-GB" b="1" dirty="0"/>
              <a:t>QUESTION 4: AO4 - Evaluate texts </a:t>
            </a:r>
            <a:r>
              <a:rPr lang="en-GB" b="1" dirty="0" smtClean="0"/>
              <a:t>critically</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141903945"/>
              </p:ext>
            </p:extLst>
          </p:nvPr>
        </p:nvGraphicFramePr>
        <p:xfrm>
          <a:off x="322450" y="1249423"/>
          <a:ext cx="11549251" cy="5264504"/>
        </p:xfrm>
        <a:graphic>
          <a:graphicData uri="http://schemas.openxmlformats.org/drawingml/2006/table">
            <a:tbl>
              <a:tblPr firstRow="1" firstCol="1" bandRow="1">
                <a:tableStyleId>{5940675A-B579-460E-94D1-54222C63F5DA}</a:tableStyleId>
              </a:tblPr>
              <a:tblGrid>
                <a:gridCol w="1776810"/>
                <a:gridCol w="3147829"/>
                <a:gridCol w="6624612"/>
              </a:tblGrid>
              <a:tr h="433141">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nchor="ctr">
                    <a:solidFill>
                      <a:schemeClr val="accent2">
                        <a:lumMod val="60000"/>
                        <a:lumOff val="40000"/>
                      </a:schemeClr>
                    </a:solidFill>
                  </a:tcPr>
                </a:tc>
                <a:tc>
                  <a:txBody>
                    <a:bodyPr/>
                    <a:lstStyle/>
                    <a:p>
                      <a:pPr algn="ctr">
                        <a:lnSpc>
                          <a:spcPct val="107000"/>
                        </a:lnSpc>
                        <a:spcAft>
                          <a:spcPts val="0"/>
                        </a:spcAft>
                      </a:pPr>
                      <a:r>
                        <a:rPr lang="en-GB" sz="2000" b="1" dirty="0">
                          <a:effectLst/>
                        </a:rPr>
                        <a:t>Overview Statement</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nchor="ctr">
                    <a:solidFill>
                      <a:schemeClr val="accent2">
                        <a:lumMod val="60000"/>
                        <a:lumOff val="40000"/>
                      </a:schemeClr>
                    </a:solidFill>
                  </a:tcPr>
                </a:tc>
                <a:tc>
                  <a:txBody>
                    <a:bodyPr/>
                    <a:lstStyle/>
                    <a:p>
                      <a:pPr algn="ctr">
                        <a:lnSpc>
                          <a:spcPct val="107000"/>
                        </a:lnSpc>
                        <a:spcAft>
                          <a:spcPts val="0"/>
                        </a:spcAft>
                      </a:pPr>
                      <a:r>
                        <a:rPr lang="en-GB" sz="2000" b="1" dirty="0">
                          <a:effectLst/>
                        </a:rPr>
                        <a:t>Skill Descriptors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nchor="ctr">
                    <a:solidFill>
                      <a:schemeClr val="accent2">
                        <a:lumMod val="60000"/>
                        <a:lumOff val="40000"/>
                      </a:schemeClr>
                    </a:solidFill>
                  </a:tcPr>
                </a:tc>
              </a:tr>
              <a:tr h="1272823">
                <a:tc>
                  <a:txBody>
                    <a:bodyPr/>
                    <a:lstStyle/>
                    <a:p>
                      <a:pPr algn="ctr">
                        <a:spcAft>
                          <a:spcPts val="0"/>
                        </a:spcAft>
                      </a:pPr>
                      <a:r>
                        <a:rPr lang="en-GB" sz="1600" b="1" dirty="0">
                          <a:effectLst/>
                        </a:rPr>
                        <a:t>Level 4</a:t>
                      </a:r>
                    </a:p>
                    <a:p>
                      <a:pPr algn="ctr">
                        <a:spcAft>
                          <a:spcPts val="0"/>
                        </a:spcAft>
                      </a:pPr>
                      <a:r>
                        <a:rPr lang="en-GB" sz="900" dirty="0">
                          <a:effectLst/>
                        </a:rPr>
                        <a:t> </a:t>
                      </a:r>
                    </a:p>
                    <a:p>
                      <a:pPr algn="ctr">
                        <a:spcAft>
                          <a:spcPts val="0"/>
                        </a:spcAft>
                      </a:pPr>
                      <a:r>
                        <a:rPr lang="en-GB" sz="1600" i="1" dirty="0">
                          <a:effectLst/>
                        </a:rPr>
                        <a:t>Perceptive, detailed</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16-20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c>
                  <a:txBody>
                    <a:bodyPr/>
                    <a:lstStyle/>
                    <a:p>
                      <a:pPr>
                        <a:spcAft>
                          <a:spcPts val="0"/>
                        </a:spcAft>
                      </a:pPr>
                      <a:r>
                        <a:rPr lang="en-GB" sz="1600" dirty="0">
                          <a:effectLst/>
                        </a:rPr>
                        <a:t>In this level critical evaluation will be </a:t>
                      </a:r>
                      <a:r>
                        <a:rPr lang="en-GB" sz="1600" b="1" dirty="0">
                          <a:effectLst/>
                        </a:rPr>
                        <a:t>perceptive and detailed </a:t>
                      </a: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c>
                  <a:txBody>
                    <a:bodyPr/>
                    <a:lstStyle/>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Evaluates critically and in detail the effect(s) on the reader </a:t>
                      </a:r>
                    </a:p>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Shows perceptive understanding of writer’s methods </a:t>
                      </a:r>
                    </a:p>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Selects a judicious range of textual detail </a:t>
                      </a:r>
                    </a:p>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Develops a convincing and critical response to the focus of the statement </a:t>
                      </a:r>
                    </a:p>
                  </a:txBody>
                  <a:tcPr marL="64789" marR="64789" marT="0" marB="0">
                    <a:solidFill>
                      <a:schemeClr val="bg1"/>
                    </a:solidFill>
                  </a:tcPr>
                </a:tc>
              </a:tr>
              <a:tr h="1028983">
                <a:tc>
                  <a:txBody>
                    <a:bodyPr/>
                    <a:lstStyle/>
                    <a:p>
                      <a:pPr algn="ctr">
                        <a:spcAft>
                          <a:spcPts val="0"/>
                        </a:spcAft>
                      </a:pPr>
                      <a:r>
                        <a:rPr lang="en-GB" sz="1600" b="1" dirty="0">
                          <a:effectLst/>
                        </a:rPr>
                        <a:t>Level 3</a:t>
                      </a:r>
                    </a:p>
                    <a:p>
                      <a:pPr algn="ctr">
                        <a:spcAft>
                          <a:spcPts val="0"/>
                        </a:spcAft>
                      </a:pPr>
                      <a:r>
                        <a:rPr lang="en-GB" sz="900" dirty="0">
                          <a:effectLst/>
                        </a:rPr>
                        <a:t> </a:t>
                      </a:r>
                    </a:p>
                    <a:p>
                      <a:pPr algn="ctr">
                        <a:spcAft>
                          <a:spcPts val="0"/>
                        </a:spcAft>
                      </a:pPr>
                      <a:r>
                        <a:rPr lang="en-GB" sz="1600" i="1" dirty="0">
                          <a:effectLst/>
                        </a:rPr>
                        <a:t>Clear, relevant</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11-15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c>
                  <a:txBody>
                    <a:bodyPr/>
                    <a:lstStyle/>
                    <a:p>
                      <a:pPr>
                        <a:spcAft>
                          <a:spcPts val="0"/>
                        </a:spcAft>
                      </a:pPr>
                      <a:r>
                        <a:rPr lang="en-GB" sz="1600" dirty="0">
                          <a:effectLst/>
                        </a:rPr>
                        <a:t>In this level critical evaluation will be </a:t>
                      </a:r>
                      <a:r>
                        <a:rPr lang="en-GB" sz="1600" b="1" dirty="0">
                          <a:effectLst/>
                        </a:rPr>
                        <a:t>clear and consistent </a:t>
                      </a:r>
                    </a:p>
                    <a:p>
                      <a:pPr>
                        <a:lnSpc>
                          <a:spcPct val="107000"/>
                        </a:lnSpc>
                        <a:spcAft>
                          <a:spcPts val="0"/>
                        </a:spcAft>
                      </a:pPr>
                      <a:r>
                        <a:rPr lang="en-GB" sz="1600" b="1" dirty="0">
                          <a:effectLst/>
                        </a:rPr>
                        <a: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c>
                  <a:txBody>
                    <a:bodyPr/>
                    <a:lstStyle/>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Evaluates clearly the effect(s) on the reader </a:t>
                      </a:r>
                    </a:p>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Shows clear understanding of writer’s methods </a:t>
                      </a:r>
                    </a:p>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Selects a range of relevant textual references </a:t>
                      </a:r>
                    </a:p>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Makes a clear and relevant response to the focus of the </a:t>
                      </a:r>
                    </a:p>
                  </a:txBody>
                  <a:tcPr marL="64789" marR="64789" marT="0" marB="0">
                    <a:solidFill>
                      <a:schemeClr val="bg1"/>
                    </a:solidFill>
                  </a:tcPr>
                </a:tc>
              </a:tr>
              <a:tr h="1028983">
                <a:tc>
                  <a:txBody>
                    <a:bodyPr/>
                    <a:lstStyle/>
                    <a:p>
                      <a:pPr algn="ctr">
                        <a:spcAft>
                          <a:spcPts val="0"/>
                        </a:spcAft>
                      </a:pPr>
                      <a:r>
                        <a:rPr lang="en-GB" sz="1600" b="1" dirty="0">
                          <a:effectLst/>
                        </a:rPr>
                        <a:t>Level 2</a:t>
                      </a:r>
                    </a:p>
                    <a:p>
                      <a:pPr algn="ctr">
                        <a:spcAft>
                          <a:spcPts val="0"/>
                        </a:spcAft>
                      </a:pPr>
                      <a:r>
                        <a:rPr lang="en-GB" sz="900" dirty="0">
                          <a:effectLst/>
                        </a:rPr>
                        <a:t> </a:t>
                      </a:r>
                    </a:p>
                    <a:p>
                      <a:pPr algn="ctr">
                        <a:spcAft>
                          <a:spcPts val="0"/>
                        </a:spcAft>
                      </a:pPr>
                      <a:r>
                        <a:rPr lang="en-GB" sz="1600" i="1" dirty="0">
                          <a:effectLst/>
                        </a:rPr>
                        <a:t>Some, attempts</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6-10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c>
                  <a:txBody>
                    <a:bodyPr/>
                    <a:lstStyle/>
                    <a:p>
                      <a:pPr>
                        <a:spcAft>
                          <a:spcPts val="0"/>
                        </a:spcAft>
                      </a:pPr>
                      <a:r>
                        <a:rPr lang="en-GB" sz="1600" dirty="0">
                          <a:effectLst/>
                        </a:rPr>
                        <a:t>In this level there will be </a:t>
                      </a:r>
                      <a:r>
                        <a:rPr lang="en-GB" sz="1600" b="1" dirty="0">
                          <a:effectLst/>
                        </a:rPr>
                        <a:t>some evaluative comments </a:t>
                      </a:r>
                    </a:p>
                    <a:p>
                      <a:pPr>
                        <a:lnSpc>
                          <a:spcPct val="107000"/>
                        </a:lnSpc>
                        <a:spcAft>
                          <a:spcPts val="0"/>
                        </a:spcAft>
                      </a:pPr>
                      <a:r>
                        <a:rPr lang="en-GB" sz="1600" b="1" dirty="0">
                          <a:effectLst/>
                        </a:rPr>
                        <a: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c>
                  <a:txBody>
                    <a:bodyPr/>
                    <a:lstStyle/>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Makes some evaluative comment(s) on effect(s) on the reader </a:t>
                      </a:r>
                    </a:p>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Shows some understanding of writer’s methods </a:t>
                      </a:r>
                    </a:p>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Selects some appropriate textual reference(s) </a:t>
                      </a:r>
                    </a:p>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Makes some response to the focus of the statement </a:t>
                      </a:r>
                    </a:p>
                  </a:txBody>
                  <a:tcPr marL="64789" marR="64789" marT="0" marB="0">
                    <a:solidFill>
                      <a:schemeClr val="bg1"/>
                    </a:solidFill>
                  </a:tcPr>
                </a:tc>
              </a:tr>
              <a:tr h="1002453">
                <a:tc>
                  <a:txBody>
                    <a:bodyPr/>
                    <a:lstStyle/>
                    <a:p>
                      <a:pPr algn="ctr">
                        <a:spcAft>
                          <a:spcPts val="0"/>
                        </a:spcAft>
                      </a:pPr>
                      <a:r>
                        <a:rPr lang="en-GB" sz="1600" b="1" dirty="0">
                          <a:effectLst/>
                        </a:rPr>
                        <a:t>Level 1</a:t>
                      </a:r>
                    </a:p>
                    <a:p>
                      <a:pPr algn="ctr">
                        <a:spcAft>
                          <a:spcPts val="0"/>
                        </a:spcAft>
                      </a:pPr>
                      <a:r>
                        <a:rPr lang="en-GB" sz="900" dirty="0">
                          <a:effectLst/>
                        </a:rPr>
                        <a:t> </a:t>
                      </a:r>
                    </a:p>
                    <a:p>
                      <a:pPr algn="ctr">
                        <a:spcAft>
                          <a:spcPts val="0"/>
                        </a:spcAft>
                      </a:pPr>
                      <a:r>
                        <a:rPr lang="en-GB" sz="1600" i="1" dirty="0">
                          <a:effectLst/>
                        </a:rPr>
                        <a:t>Simple, limited</a:t>
                      </a:r>
                    </a:p>
                    <a:p>
                      <a:pPr algn="ctr">
                        <a:spcAft>
                          <a:spcPts val="0"/>
                        </a:spcAft>
                      </a:pPr>
                      <a:r>
                        <a:rPr lang="en-GB" sz="900" dirty="0">
                          <a:solidFill>
                            <a:srgbClr val="FF0000"/>
                          </a:solidFill>
                          <a:effectLst/>
                        </a:rPr>
                        <a:t> </a:t>
                      </a:r>
                    </a:p>
                    <a:p>
                      <a:pPr algn="ctr">
                        <a:spcAft>
                          <a:spcPts val="0"/>
                        </a:spcAft>
                      </a:pPr>
                      <a:r>
                        <a:rPr lang="en-GB" sz="1600" dirty="0">
                          <a:solidFill>
                            <a:srgbClr val="FF0000"/>
                          </a:solidFill>
                          <a:effectLst/>
                        </a:rPr>
                        <a:t>1-5 marks</a:t>
                      </a:r>
                      <a:endParaRPr lang="en-GB" sz="1600" dirty="0">
                        <a:solidFill>
                          <a:srgbClr val="FF0000"/>
                        </a:solidFill>
                        <a:effectLst/>
                        <a:latin typeface="Symbol" panose="05050102010706020507" pitchFamily="18" charset="2"/>
                        <a:ea typeface="Calibri" panose="020F0502020204030204" pitchFamily="34" charset="0"/>
                        <a:cs typeface="Symbol" panose="05050102010706020507" pitchFamily="18" charset="2"/>
                      </a:endParaRPr>
                    </a:p>
                  </a:txBody>
                  <a:tcPr marL="64789" marR="64789" marT="0" marB="0">
                    <a:solidFill>
                      <a:schemeClr val="bg1"/>
                    </a:solidFill>
                  </a:tcPr>
                </a:tc>
                <a:tc>
                  <a:txBody>
                    <a:bodyPr/>
                    <a:lstStyle/>
                    <a:p>
                      <a:pPr>
                        <a:spcAft>
                          <a:spcPts val="0"/>
                        </a:spcAft>
                      </a:pPr>
                      <a:r>
                        <a:rPr lang="en-GB" sz="1600" dirty="0">
                          <a:effectLst/>
                        </a:rPr>
                        <a:t>In this level there will be </a:t>
                      </a:r>
                      <a:r>
                        <a:rPr lang="en-GB" sz="1600" b="1" dirty="0">
                          <a:effectLst/>
                        </a:rPr>
                        <a:t>simple personal comment </a:t>
                      </a:r>
                    </a:p>
                    <a:p>
                      <a:pP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c>
                  <a:txBody>
                    <a:bodyPr/>
                    <a:lstStyle/>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Makes simple, limited evaluative comment(s) on effect(s) on reader </a:t>
                      </a:r>
                    </a:p>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Shows limited understanding of writer’s methods </a:t>
                      </a:r>
                    </a:p>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Selects simple, limited textual reference(s) </a:t>
                      </a:r>
                    </a:p>
                    <a:p>
                      <a:pPr marL="285750" indent="-285750">
                        <a:buFont typeface="Arial" panose="020B0604020202020204" pitchFamily="34" charset="0"/>
                        <a:buChar char="•"/>
                      </a:pPr>
                      <a:r>
                        <a:rPr lang="en-US" sz="1600" b="0" i="0" u="none" strike="noStrike" baseline="0" dirty="0" smtClean="0">
                          <a:solidFill>
                            <a:srgbClr val="000000"/>
                          </a:solidFill>
                          <a:latin typeface="Arial" panose="020B0604020202020204" pitchFamily="34" charset="0"/>
                        </a:rPr>
                        <a:t>Makes a simple, limited response to the focus of the statement</a:t>
                      </a:r>
                    </a:p>
                  </a:txBody>
                  <a:tcPr marL="64789" marR="64789" marT="0" marB="0">
                    <a:solidFill>
                      <a:schemeClr val="bg1"/>
                    </a:solidFill>
                  </a:tcPr>
                </a:tc>
              </a:tr>
              <a:tr h="487680">
                <a:tc>
                  <a:txBody>
                    <a:bodyPr/>
                    <a:lstStyle/>
                    <a:p>
                      <a:pPr algn="ctr">
                        <a:spcAft>
                          <a:spcPts val="0"/>
                        </a:spcAft>
                      </a:pPr>
                      <a:r>
                        <a:rPr lang="en-GB" sz="1600" b="1" dirty="0">
                          <a:effectLst/>
                        </a:rPr>
                        <a:t>Level 0</a:t>
                      </a:r>
                    </a:p>
                    <a:p>
                      <a:pPr algn="ctr">
                        <a:spcAft>
                          <a:spcPts val="0"/>
                        </a:spcAft>
                      </a:pPr>
                      <a:r>
                        <a:rPr lang="en-GB" sz="1600" dirty="0">
                          <a:effectLst/>
                        </a:rPr>
                        <a:t>No marks</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4789" marR="64789" marT="0" marB="0">
                    <a:solidFill>
                      <a:schemeClr val="bg1"/>
                    </a:solidFill>
                  </a:tcPr>
                </a:tc>
                <a:tc gridSpan="2">
                  <a:txBody>
                    <a:bodyPr/>
                    <a:lstStyle/>
                    <a:p>
                      <a:pPr>
                        <a:spcAft>
                          <a:spcPts val="0"/>
                        </a:spcAft>
                      </a:pPr>
                      <a:r>
                        <a:rPr lang="en-GB" sz="1600" dirty="0">
                          <a:effectLst/>
                        </a:rPr>
                        <a:t>No relevant comments offered in response to the statement, no impressions, no evaluation. </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4789" marR="64789" marT="0" marB="0">
                    <a:solidFill>
                      <a:schemeClr val="bg1"/>
                    </a:solidFill>
                  </a:tcPr>
                </a:tc>
                <a:tc hMerge="1">
                  <a:txBody>
                    <a:bodyPr/>
                    <a:lstStyle/>
                    <a:p>
                      <a:endParaRPr lang="en-GB"/>
                    </a:p>
                  </a:txBody>
                  <a:tcPr/>
                </a:tc>
              </a:tr>
            </a:tbl>
          </a:graphicData>
        </a:graphic>
      </p:graphicFrame>
    </p:spTree>
    <p:extLst>
      <p:ext uri="{BB962C8B-B14F-4D97-AF65-F5344CB8AC3E}">
        <p14:creationId xmlns:p14="http://schemas.microsoft.com/office/powerpoint/2010/main" val="2098759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Question 4 – Answer Structure</a:t>
            </a:r>
            <a:endParaRPr lang="en-GB" b="1" dirty="0"/>
          </a:p>
        </p:txBody>
      </p:sp>
      <p:sp>
        <p:nvSpPr>
          <p:cNvPr id="3" name="Content Placeholder 2"/>
          <p:cNvSpPr>
            <a:spLocks noGrp="1"/>
          </p:cNvSpPr>
          <p:nvPr>
            <p:ph idx="1"/>
          </p:nvPr>
        </p:nvSpPr>
        <p:spPr/>
        <p:txBody>
          <a:bodyPr>
            <a:normAutofit fontScale="85000" lnSpcReduction="20000"/>
          </a:bodyPr>
          <a:lstStyle/>
          <a:p>
            <a:r>
              <a:rPr lang="en-GB" dirty="0" smtClean="0"/>
              <a:t>Respond to reviewer and acknowledge the extent of your agreement.</a:t>
            </a:r>
          </a:p>
          <a:p>
            <a:pPr lvl="1"/>
            <a:r>
              <a:rPr lang="en-GB" i="1" dirty="0" smtClean="0">
                <a:solidFill>
                  <a:srgbClr val="FF0000"/>
                </a:solidFill>
              </a:rPr>
              <a:t>E.g. I don’t entirely agree with the reviewer because…</a:t>
            </a:r>
          </a:p>
          <a:p>
            <a:endParaRPr lang="en-GB" dirty="0" smtClean="0"/>
          </a:p>
          <a:p>
            <a:r>
              <a:rPr lang="en-GB" dirty="0" smtClean="0"/>
              <a:t>6-8 PETER paragraphs</a:t>
            </a:r>
          </a:p>
          <a:p>
            <a:pPr lvl="1"/>
            <a:r>
              <a:rPr lang="en-GB" dirty="0" smtClean="0"/>
              <a:t>Point/Opinion</a:t>
            </a:r>
          </a:p>
          <a:p>
            <a:pPr lvl="1"/>
            <a:r>
              <a:rPr lang="en-GB" dirty="0" smtClean="0"/>
              <a:t>Evidence </a:t>
            </a:r>
          </a:p>
          <a:p>
            <a:pPr lvl="1"/>
            <a:r>
              <a:rPr lang="en-GB" dirty="0" smtClean="0"/>
              <a:t>Technique – word class/language feature/technique/sentence form or structure</a:t>
            </a:r>
          </a:p>
          <a:p>
            <a:pPr lvl="1"/>
            <a:r>
              <a:rPr lang="en-GB" dirty="0" smtClean="0"/>
              <a:t>Explanation</a:t>
            </a:r>
          </a:p>
          <a:p>
            <a:pPr lvl="1"/>
            <a:r>
              <a:rPr lang="en-GB" dirty="0" smtClean="0"/>
              <a:t>Reader</a:t>
            </a:r>
          </a:p>
          <a:p>
            <a:pPr lvl="1"/>
            <a:endParaRPr lang="en-GB" dirty="0" smtClean="0"/>
          </a:p>
          <a:p>
            <a:r>
              <a:rPr lang="en-GB" dirty="0" smtClean="0"/>
              <a:t>End with overall judgement/summary/rhetorical question that probes the text further.</a:t>
            </a:r>
          </a:p>
          <a:p>
            <a:endParaRPr lang="en-GB" dirty="0" smtClean="0"/>
          </a:p>
          <a:p>
            <a:pPr marL="457206" lvl="1" indent="0">
              <a:buNone/>
            </a:pPr>
            <a:r>
              <a:rPr lang="en-GB" dirty="0"/>
              <a:t> </a:t>
            </a:r>
            <a:endParaRPr lang="en-GB" dirty="0" smtClean="0"/>
          </a:p>
          <a:p>
            <a:pPr lvl="1"/>
            <a:endParaRPr lang="en-GB" dirty="0"/>
          </a:p>
        </p:txBody>
      </p:sp>
    </p:spTree>
    <p:extLst>
      <p:ext uri="{BB962C8B-B14F-4D97-AF65-F5344CB8AC3E}">
        <p14:creationId xmlns:p14="http://schemas.microsoft.com/office/powerpoint/2010/main" val="65141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Level ?</a:t>
            </a:r>
            <a:endParaRPr lang="en-GB" b="1" dirty="0"/>
          </a:p>
        </p:txBody>
      </p:sp>
      <p:sp>
        <p:nvSpPr>
          <p:cNvPr id="3" name="Content Placeholder 2"/>
          <p:cNvSpPr>
            <a:spLocks noGrp="1"/>
          </p:cNvSpPr>
          <p:nvPr>
            <p:ph idx="1"/>
          </p:nvPr>
        </p:nvSpPr>
        <p:spPr>
          <a:xfrm>
            <a:off x="2080146" y="1525375"/>
            <a:ext cx="9684224" cy="5175676"/>
          </a:xfrm>
        </p:spPr>
        <p:txBody>
          <a:bodyPr>
            <a:normAutofit fontScale="85000" lnSpcReduction="20000"/>
          </a:bodyPr>
          <a:lstStyle/>
          <a:p>
            <a:pPr marL="0" indent="0" algn="just">
              <a:buNone/>
            </a:pPr>
            <a:r>
              <a:rPr lang="en-US" dirty="0"/>
              <a:t>I agree with the student in that I </a:t>
            </a:r>
            <a:r>
              <a:rPr lang="en-US" dirty="0" smtClean="0"/>
              <a:t>also feel </a:t>
            </a:r>
            <a:r>
              <a:rPr lang="en-US" dirty="0"/>
              <a:t>that the writer is asking me </a:t>
            </a:r>
            <a:r>
              <a:rPr lang="en-US" dirty="0" smtClean="0"/>
              <a:t>to think </a:t>
            </a:r>
            <a:r>
              <a:rPr lang="en-US" dirty="0"/>
              <a:t>about the significance of </a:t>
            </a:r>
            <a:r>
              <a:rPr lang="en-US" dirty="0" smtClean="0"/>
              <a:t>the opening </a:t>
            </a:r>
            <a:r>
              <a:rPr lang="en-US" dirty="0"/>
              <a:t>line, that ‘they meant </a:t>
            </a:r>
            <a:r>
              <a:rPr lang="en-US" dirty="0" smtClean="0"/>
              <a:t>to murder </a:t>
            </a:r>
            <a:r>
              <a:rPr lang="en-US" dirty="0"/>
              <a:t>him’ by </a:t>
            </a:r>
            <a:r>
              <a:rPr lang="en-US" dirty="0" err="1"/>
              <a:t>focussing</a:t>
            </a:r>
            <a:r>
              <a:rPr lang="en-US" dirty="0"/>
              <a:t> </a:t>
            </a:r>
            <a:r>
              <a:rPr lang="en-US" dirty="0" smtClean="0"/>
              <a:t>my attention </a:t>
            </a:r>
            <a:r>
              <a:rPr lang="en-US" dirty="0"/>
              <a:t>at the end of the extract </a:t>
            </a:r>
            <a:r>
              <a:rPr lang="en-US" dirty="0" smtClean="0"/>
              <a:t>on his </a:t>
            </a:r>
            <a:r>
              <a:rPr lang="en-US" dirty="0"/>
              <a:t>‘bitten nails and inky fingers’. </a:t>
            </a:r>
            <a:r>
              <a:rPr lang="en-US" dirty="0" smtClean="0"/>
              <a:t>In this </a:t>
            </a:r>
            <a:r>
              <a:rPr lang="en-US" dirty="0"/>
              <a:t>way, I feel the writer </a:t>
            </a:r>
            <a:r>
              <a:rPr lang="en-US" dirty="0" smtClean="0"/>
              <a:t>is </a:t>
            </a:r>
            <a:r>
              <a:rPr lang="en-GB" dirty="0" smtClean="0"/>
              <a:t>successful </a:t>
            </a:r>
            <a:r>
              <a:rPr lang="en-GB" dirty="0"/>
              <a:t>in conveying </a:t>
            </a:r>
            <a:r>
              <a:rPr lang="en-GB" dirty="0" smtClean="0"/>
              <a:t>Hale’s </a:t>
            </a:r>
            <a:r>
              <a:rPr lang="en-US" dirty="0" smtClean="0"/>
              <a:t>nervousness </a:t>
            </a:r>
            <a:r>
              <a:rPr lang="en-US" dirty="0"/>
              <a:t>to the reader. </a:t>
            </a:r>
            <a:r>
              <a:rPr lang="en-US" dirty="0" smtClean="0"/>
              <a:t>Hale’s feelings </a:t>
            </a:r>
            <a:r>
              <a:rPr lang="en-US" dirty="0"/>
              <a:t>about his situation in </a:t>
            </a:r>
            <a:r>
              <a:rPr lang="en-US" dirty="0" smtClean="0"/>
              <a:t>the </a:t>
            </a:r>
            <a:r>
              <a:rPr lang="en-GB" dirty="0" smtClean="0"/>
              <a:t>crowd </a:t>
            </a:r>
            <a:r>
              <a:rPr lang="en-GB" dirty="0"/>
              <a:t>are ambivalent. </a:t>
            </a:r>
            <a:r>
              <a:rPr lang="en-GB" dirty="0" smtClean="0"/>
              <a:t>An </a:t>
            </a:r>
            <a:r>
              <a:rPr lang="en-US" dirty="0" smtClean="0"/>
              <a:t>atmosphere </a:t>
            </a:r>
            <a:r>
              <a:rPr lang="en-US" dirty="0"/>
              <a:t>of fear and tension </a:t>
            </a:r>
            <a:r>
              <a:rPr lang="en-US" dirty="0" smtClean="0"/>
              <a:t>is </a:t>
            </a:r>
            <a:r>
              <a:rPr lang="en-GB" dirty="0" smtClean="0"/>
              <a:t>created </a:t>
            </a:r>
            <a:r>
              <a:rPr lang="en-GB" dirty="0"/>
              <a:t>because, ironically, </a:t>
            </a:r>
            <a:r>
              <a:rPr lang="en-GB" dirty="0" smtClean="0"/>
              <a:t>his </a:t>
            </a:r>
            <a:r>
              <a:rPr lang="en-US" dirty="0" smtClean="0"/>
              <a:t>loyalty </a:t>
            </a:r>
            <a:r>
              <a:rPr lang="en-US" dirty="0"/>
              <a:t>to The Messenger </a:t>
            </a:r>
            <a:r>
              <a:rPr lang="en-US" dirty="0" smtClean="0"/>
              <a:t>makes him </a:t>
            </a:r>
            <a:r>
              <a:rPr lang="en-US" dirty="0"/>
              <a:t>do his duty amongst the </a:t>
            </a:r>
            <a:r>
              <a:rPr lang="en-US" dirty="0" smtClean="0"/>
              <a:t>crowd, yet </a:t>
            </a:r>
            <a:r>
              <a:rPr lang="en-US" dirty="0"/>
              <a:t>somebody in the crowd – </a:t>
            </a:r>
            <a:r>
              <a:rPr lang="en-US" dirty="0" smtClean="0"/>
              <a:t>he knows </a:t>
            </a:r>
            <a:r>
              <a:rPr lang="en-US" dirty="0"/>
              <a:t>– is going to kill him. </a:t>
            </a:r>
            <a:r>
              <a:rPr lang="en-US" dirty="0" smtClean="0"/>
              <a:t>The writer </a:t>
            </a:r>
            <a:r>
              <a:rPr lang="en-US" dirty="0"/>
              <a:t>creates a further </a:t>
            </a:r>
            <a:r>
              <a:rPr lang="en-US" dirty="0" smtClean="0"/>
              <a:t>irony because</a:t>
            </a:r>
            <a:r>
              <a:rPr lang="en-US" dirty="0"/>
              <a:t>, to do his ‘duty’, Hale </a:t>
            </a:r>
            <a:r>
              <a:rPr lang="en-US" dirty="0" smtClean="0"/>
              <a:t>has to </a:t>
            </a:r>
            <a:r>
              <a:rPr lang="en-US" dirty="0"/>
              <a:t>wear the same hat he has on </a:t>
            </a:r>
            <a:r>
              <a:rPr lang="en-US" dirty="0" smtClean="0"/>
              <a:t>in the </a:t>
            </a:r>
            <a:r>
              <a:rPr lang="en-US" dirty="0"/>
              <a:t>paper’s photograph and be </a:t>
            </a:r>
            <a:r>
              <a:rPr lang="en-US" dirty="0" smtClean="0"/>
              <a:t>at precise </a:t>
            </a:r>
            <a:r>
              <a:rPr lang="en-US" dirty="0"/>
              <a:t>places at precise times – </a:t>
            </a:r>
            <a:r>
              <a:rPr lang="en-US" dirty="0" smtClean="0"/>
              <a:t>in so </a:t>
            </a:r>
            <a:r>
              <a:rPr lang="en-US" dirty="0"/>
              <a:t>doing, he comes conspicuous </a:t>
            </a:r>
            <a:r>
              <a:rPr lang="en-US" dirty="0" smtClean="0"/>
              <a:t>for his </a:t>
            </a:r>
            <a:r>
              <a:rPr lang="en-US" dirty="0"/>
              <a:t>killer. A further irony is the use </a:t>
            </a:r>
            <a:r>
              <a:rPr lang="en-US" dirty="0" smtClean="0"/>
              <a:t>of various </a:t>
            </a:r>
            <a:r>
              <a:rPr lang="en-US" dirty="0"/>
              <a:t>forms of the word ‘challenge</a:t>
            </a:r>
            <a:r>
              <a:rPr lang="en-US" dirty="0" smtClean="0"/>
              <a:t>’ – </a:t>
            </a:r>
            <a:r>
              <a:rPr lang="en-US" dirty="0"/>
              <a:t>the ‘big prize’ will, in fact, be </a:t>
            </a:r>
            <a:r>
              <a:rPr lang="en-US" dirty="0" smtClean="0"/>
              <a:t>for the </a:t>
            </a:r>
            <a:r>
              <a:rPr lang="en-US" dirty="0"/>
              <a:t>murderer who carries out </a:t>
            </a:r>
            <a:r>
              <a:rPr lang="en-US" dirty="0" smtClean="0"/>
              <a:t>the </a:t>
            </a:r>
            <a:r>
              <a:rPr lang="en-GB" dirty="0"/>
              <a:t>challenge on Hale’s </a:t>
            </a:r>
            <a:r>
              <a:rPr lang="en-GB" dirty="0" smtClean="0"/>
              <a:t>life. </a:t>
            </a:r>
            <a:r>
              <a:rPr lang="en-US" dirty="0" smtClean="0"/>
              <a:t>His </a:t>
            </a:r>
            <a:r>
              <a:rPr lang="en-US" dirty="0"/>
              <a:t>feelings for the crowd are </a:t>
            </a:r>
            <a:r>
              <a:rPr lang="en-US" dirty="0" smtClean="0"/>
              <a:t>also ambivalent </a:t>
            </a:r>
            <a:r>
              <a:rPr lang="en-US" dirty="0"/>
              <a:t>and show his </a:t>
            </a:r>
            <a:r>
              <a:rPr lang="en-US" dirty="0" smtClean="0"/>
              <a:t>unease. He </a:t>
            </a:r>
            <a:r>
              <a:rPr lang="en-US" dirty="0"/>
              <a:t>feels he must be fair to them, </a:t>
            </a:r>
            <a:r>
              <a:rPr lang="en-US" dirty="0" smtClean="0"/>
              <a:t>but also </a:t>
            </a:r>
            <a:r>
              <a:rPr lang="en-US" dirty="0"/>
              <a:t>describes them, cynically, </a:t>
            </a:r>
            <a:r>
              <a:rPr lang="en-US" dirty="0" smtClean="0"/>
              <a:t>as uncoiling </a:t>
            </a:r>
            <a:r>
              <a:rPr lang="en-US" dirty="0"/>
              <a:t>‘like a twisted piece </a:t>
            </a:r>
            <a:r>
              <a:rPr lang="en-US" dirty="0" smtClean="0"/>
              <a:t>of wire</a:t>
            </a:r>
            <a:r>
              <a:rPr lang="en-US" dirty="0"/>
              <a:t>’. So I ask myself as a </a:t>
            </a:r>
            <a:r>
              <a:rPr lang="en-US" dirty="0" smtClean="0"/>
              <a:t>reader, why </a:t>
            </a:r>
            <a:r>
              <a:rPr lang="en-US" dirty="0"/>
              <a:t>is the writer contrasting the </a:t>
            </a:r>
            <a:r>
              <a:rPr lang="en-US" dirty="0" smtClean="0"/>
              <a:t>fun of </a:t>
            </a:r>
            <a:r>
              <a:rPr lang="en-US" dirty="0"/>
              <a:t>the seafront with the </a:t>
            </a:r>
            <a:r>
              <a:rPr lang="en-US" dirty="0" smtClean="0"/>
              <a:t>sinister </a:t>
            </a:r>
            <a:r>
              <a:rPr lang="en-GB" dirty="0" smtClean="0"/>
              <a:t>possibility </a:t>
            </a:r>
            <a:r>
              <a:rPr lang="en-GB" dirty="0"/>
              <a:t>of Hale’s murder?</a:t>
            </a:r>
          </a:p>
        </p:txBody>
      </p:sp>
      <p:graphicFrame>
        <p:nvGraphicFramePr>
          <p:cNvPr id="4" name="Table 3"/>
          <p:cNvGraphicFramePr>
            <a:graphicFrameLocks noGrp="1"/>
          </p:cNvGraphicFramePr>
          <p:nvPr>
            <p:extLst>
              <p:ext uri="{D42A27DB-BD31-4B8C-83A1-F6EECF244321}">
                <p14:modId xmlns:p14="http://schemas.microsoft.com/office/powerpoint/2010/main" val="4211285480"/>
              </p:ext>
            </p:extLst>
          </p:nvPr>
        </p:nvGraphicFramePr>
        <p:xfrm>
          <a:off x="337022" y="1240313"/>
          <a:ext cx="1625602" cy="5268031"/>
        </p:xfrm>
        <a:graphic>
          <a:graphicData uri="http://schemas.openxmlformats.org/drawingml/2006/table">
            <a:tbl>
              <a:tblPr firstRow="1" firstCol="1" bandRow="1">
                <a:tableStyleId>{5940675A-B579-460E-94D1-54222C63F5DA}</a:tableStyleId>
              </a:tblPr>
              <a:tblGrid>
                <a:gridCol w="1625602"/>
              </a:tblGrid>
              <a:tr h="433141">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nchor="ctr">
                    <a:solidFill>
                      <a:schemeClr val="accent2">
                        <a:lumMod val="60000"/>
                        <a:lumOff val="40000"/>
                      </a:schemeClr>
                    </a:solidFill>
                  </a:tcPr>
                </a:tc>
              </a:tr>
              <a:tr h="1272823">
                <a:tc>
                  <a:txBody>
                    <a:bodyPr/>
                    <a:lstStyle/>
                    <a:p>
                      <a:pPr algn="ctr">
                        <a:spcAft>
                          <a:spcPts val="0"/>
                        </a:spcAft>
                      </a:pPr>
                      <a:r>
                        <a:rPr lang="en-GB" sz="1600" b="1" dirty="0">
                          <a:effectLst/>
                        </a:rPr>
                        <a:t>Level 4</a:t>
                      </a:r>
                    </a:p>
                    <a:p>
                      <a:pPr algn="ctr">
                        <a:spcAft>
                          <a:spcPts val="0"/>
                        </a:spcAft>
                      </a:pPr>
                      <a:r>
                        <a:rPr lang="en-GB" sz="900" dirty="0">
                          <a:effectLst/>
                        </a:rPr>
                        <a:t> </a:t>
                      </a:r>
                    </a:p>
                    <a:p>
                      <a:pPr algn="ctr">
                        <a:spcAft>
                          <a:spcPts val="0"/>
                        </a:spcAft>
                      </a:pPr>
                      <a:r>
                        <a:rPr lang="en-GB" sz="1600" i="1" dirty="0">
                          <a:effectLst/>
                        </a:rPr>
                        <a:t>Perceptive, detailed</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16-20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r>
              <a:tr h="1028983">
                <a:tc>
                  <a:txBody>
                    <a:bodyPr/>
                    <a:lstStyle/>
                    <a:p>
                      <a:pPr algn="ctr">
                        <a:spcAft>
                          <a:spcPts val="0"/>
                        </a:spcAft>
                      </a:pPr>
                      <a:r>
                        <a:rPr lang="en-GB" sz="1600" b="1" dirty="0">
                          <a:effectLst/>
                        </a:rPr>
                        <a:t>Level 3</a:t>
                      </a:r>
                    </a:p>
                    <a:p>
                      <a:pPr algn="ctr">
                        <a:spcAft>
                          <a:spcPts val="0"/>
                        </a:spcAft>
                      </a:pPr>
                      <a:r>
                        <a:rPr lang="en-GB" sz="900" dirty="0">
                          <a:effectLst/>
                        </a:rPr>
                        <a:t> </a:t>
                      </a:r>
                    </a:p>
                    <a:p>
                      <a:pPr algn="ctr">
                        <a:spcAft>
                          <a:spcPts val="0"/>
                        </a:spcAft>
                      </a:pPr>
                      <a:r>
                        <a:rPr lang="en-GB" sz="1600" i="1" dirty="0">
                          <a:effectLst/>
                        </a:rPr>
                        <a:t>Clear, relevant</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11-15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r>
              <a:tr h="1028983">
                <a:tc>
                  <a:txBody>
                    <a:bodyPr/>
                    <a:lstStyle/>
                    <a:p>
                      <a:pPr algn="ctr">
                        <a:spcAft>
                          <a:spcPts val="0"/>
                        </a:spcAft>
                      </a:pPr>
                      <a:r>
                        <a:rPr lang="en-GB" sz="1600" b="1" dirty="0">
                          <a:effectLst/>
                        </a:rPr>
                        <a:t>Level 2</a:t>
                      </a:r>
                    </a:p>
                    <a:p>
                      <a:pPr algn="ctr">
                        <a:spcAft>
                          <a:spcPts val="0"/>
                        </a:spcAft>
                      </a:pPr>
                      <a:r>
                        <a:rPr lang="en-GB" sz="900" dirty="0">
                          <a:effectLst/>
                        </a:rPr>
                        <a:t> </a:t>
                      </a:r>
                    </a:p>
                    <a:p>
                      <a:pPr algn="ctr">
                        <a:spcAft>
                          <a:spcPts val="0"/>
                        </a:spcAft>
                      </a:pPr>
                      <a:r>
                        <a:rPr lang="en-GB" sz="1600" i="1" dirty="0">
                          <a:effectLst/>
                        </a:rPr>
                        <a:t>Some, attempts</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6-10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r>
              <a:tr h="1002453">
                <a:tc>
                  <a:txBody>
                    <a:bodyPr/>
                    <a:lstStyle/>
                    <a:p>
                      <a:pPr algn="ctr">
                        <a:spcAft>
                          <a:spcPts val="0"/>
                        </a:spcAft>
                      </a:pPr>
                      <a:r>
                        <a:rPr lang="en-GB" sz="1600" b="1" dirty="0">
                          <a:effectLst/>
                        </a:rPr>
                        <a:t>Level 1</a:t>
                      </a:r>
                    </a:p>
                    <a:p>
                      <a:pPr algn="ctr">
                        <a:spcAft>
                          <a:spcPts val="0"/>
                        </a:spcAft>
                      </a:pPr>
                      <a:r>
                        <a:rPr lang="en-GB" sz="900" dirty="0">
                          <a:effectLst/>
                        </a:rPr>
                        <a:t> </a:t>
                      </a:r>
                    </a:p>
                    <a:p>
                      <a:pPr algn="ctr">
                        <a:spcAft>
                          <a:spcPts val="0"/>
                        </a:spcAft>
                      </a:pPr>
                      <a:r>
                        <a:rPr lang="en-GB" sz="1600" i="1" dirty="0">
                          <a:effectLst/>
                        </a:rPr>
                        <a:t>Simple, limited</a:t>
                      </a:r>
                    </a:p>
                    <a:p>
                      <a:pPr algn="ctr">
                        <a:spcAft>
                          <a:spcPts val="0"/>
                        </a:spcAft>
                      </a:pPr>
                      <a:r>
                        <a:rPr lang="en-GB" sz="900" dirty="0">
                          <a:solidFill>
                            <a:srgbClr val="FF0000"/>
                          </a:solidFill>
                          <a:effectLst/>
                        </a:rPr>
                        <a:t> </a:t>
                      </a:r>
                    </a:p>
                    <a:p>
                      <a:pPr algn="ctr">
                        <a:spcAft>
                          <a:spcPts val="0"/>
                        </a:spcAft>
                      </a:pPr>
                      <a:r>
                        <a:rPr lang="en-GB" sz="1600" dirty="0">
                          <a:solidFill>
                            <a:srgbClr val="FF0000"/>
                          </a:solidFill>
                          <a:effectLst/>
                        </a:rPr>
                        <a:t>1-5 marks</a:t>
                      </a:r>
                      <a:endParaRPr lang="en-GB" sz="1600" dirty="0">
                        <a:solidFill>
                          <a:srgbClr val="FF0000"/>
                        </a:solidFill>
                        <a:effectLst/>
                        <a:latin typeface="Symbol" panose="05050102010706020507" pitchFamily="18" charset="2"/>
                        <a:ea typeface="Calibri" panose="020F0502020204030204" pitchFamily="34" charset="0"/>
                        <a:cs typeface="Symbol" panose="05050102010706020507" pitchFamily="18" charset="2"/>
                      </a:endParaRPr>
                    </a:p>
                  </a:txBody>
                  <a:tcPr marL="64789" marR="64789" marT="0" marB="0">
                    <a:solidFill>
                      <a:schemeClr val="bg1"/>
                    </a:solidFill>
                  </a:tcPr>
                </a:tc>
              </a:tr>
              <a:tr h="487680">
                <a:tc>
                  <a:txBody>
                    <a:bodyPr/>
                    <a:lstStyle/>
                    <a:p>
                      <a:pPr algn="ctr">
                        <a:spcAft>
                          <a:spcPts val="0"/>
                        </a:spcAft>
                      </a:pPr>
                      <a:r>
                        <a:rPr lang="en-GB" sz="1600" b="1" dirty="0">
                          <a:effectLst/>
                        </a:rPr>
                        <a:t>Level 0</a:t>
                      </a:r>
                    </a:p>
                    <a:p>
                      <a:pPr algn="ctr">
                        <a:spcAft>
                          <a:spcPts val="0"/>
                        </a:spcAft>
                      </a:pPr>
                      <a:r>
                        <a:rPr lang="en-GB" sz="1600" dirty="0">
                          <a:effectLst/>
                        </a:rPr>
                        <a:t>No marks</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4789" marR="64789" marT="0" marB="0">
                    <a:solidFill>
                      <a:schemeClr val="bg1"/>
                    </a:solidFill>
                  </a:tcPr>
                </a:tc>
              </a:tr>
            </a:tbl>
          </a:graphicData>
        </a:graphic>
      </p:graphicFrame>
    </p:spTree>
    <p:extLst>
      <p:ext uri="{BB962C8B-B14F-4D97-AF65-F5344CB8AC3E}">
        <p14:creationId xmlns:p14="http://schemas.microsoft.com/office/powerpoint/2010/main" val="3951352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Level ?</a:t>
            </a:r>
            <a:endParaRPr lang="en-GB" b="1" dirty="0"/>
          </a:p>
        </p:txBody>
      </p:sp>
      <p:sp>
        <p:nvSpPr>
          <p:cNvPr id="3" name="Content Placeholder 2"/>
          <p:cNvSpPr>
            <a:spLocks noGrp="1"/>
          </p:cNvSpPr>
          <p:nvPr>
            <p:ph idx="1"/>
          </p:nvPr>
        </p:nvSpPr>
        <p:spPr>
          <a:xfrm>
            <a:off x="2080146" y="1525375"/>
            <a:ext cx="9684224" cy="5175676"/>
          </a:xfrm>
        </p:spPr>
        <p:txBody>
          <a:bodyPr>
            <a:normAutofit/>
          </a:bodyPr>
          <a:lstStyle/>
          <a:p>
            <a:pPr marL="0" indent="0" algn="just">
              <a:buNone/>
            </a:pPr>
            <a:r>
              <a:rPr lang="en-US" dirty="0"/>
              <a:t>I agree with the statement. I’m not sure why the writer </a:t>
            </a:r>
            <a:r>
              <a:rPr lang="en-US" dirty="0" smtClean="0"/>
              <a:t>emphasizes </a:t>
            </a:r>
            <a:r>
              <a:rPr lang="en-GB" dirty="0" smtClean="0"/>
              <a:t>Hale’s </a:t>
            </a:r>
            <a:r>
              <a:rPr lang="en-GB" dirty="0"/>
              <a:t>nervousness when everyone </a:t>
            </a:r>
            <a:r>
              <a:rPr lang="en-US" dirty="0"/>
              <a:t>else is having fun around him. It helps me to wonder whether what is said in the first line will happen. Hale seems to be torn between wanting to be in the crowd, to do ‘his duty’ and because there is safety in numbers, and the knowledge that somebody in the crowd is going to </a:t>
            </a:r>
            <a:r>
              <a:rPr lang="en-GB" dirty="0"/>
              <a:t>kill him. </a:t>
            </a:r>
            <a:r>
              <a:rPr lang="en-US" dirty="0"/>
              <a:t>This dilemma creates a tense and </a:t>
            </a:r>
            <a:r>
              <a:rPr lang="en-GB" dirty="0"/>
              <a:t>nervous atmosphere which is </a:t>
            </a:r>
            <a:r>
              <a:rPr lang="en-US" dirty="0"/>
              <a:t>reinforced by the writer’s use of the words like ‘hastily’ to describe Hale’s actions, and ‘a clock struck eleven’ indicating that maybe he is running out of time. The repetition of the word ‘challenge’ in various forms also has an uneasy, double </a:t>
            </a:r>
            <a:r>
              <a:rPr lang="en-GB" dirty="0"/>
              <a:t>meaning – an innocent challenged </a:t>
            </a:r>
            <a:r>
              <a:rPr lang="en-US" dirty="0"/>
              <a:t>by somebody for Hale’s life.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11285480"/>
              </p:ext>
            </p:extLst>
          </p:nvPr>
        </p:nvGraphicFramePr>
        <p:xfrm>
          <a:off x="337022" y="1240313"/>
          <a:ext cx="1625602" cy="5268031"/>
        </p:xfrm>
        <a:graphic>
          <a:graphicData uri="http://schemas.openxmlformats.org/drawingml/2006/table">
            <a:tbl>
              <a:tblPr firstRow="1" firstCol="1" bandRow="1">
                <a:tableStyleId>{5940675A-B579-460E-94D1-54222C63F5DA}</a:tableStyleId>
              </a:tblPr>
              <a:tblGrid>
                <a:gridCol w="1625602"/>
              </a:tblGrid>
              <a:tr h="433141">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nchor="ctr">
                    <a:solidFill>
                      <a:schemeClr val="accent2">
                        <a:lumMod val="60000"/>
                        <a:lumOff val="40000"/>
                      </a:schemeClr>
                    </a:solidFill>
                  </a:tcPr>
                </a:tc>
              </a:tr>
              <a:tr h="1272823">
                <a:tc>
                  <a:txBody>
                    <a:bodyPr/>
                    <a:lstStyle/>
                    <a:p>
                      <a:pPr algn="ctr">
                        <a:spcAft>
                          <a:spcPts val="0"/>
                        </a:spcAft>
                      </a:pPr>
                      <a:r>
                        <a:rPr lang="en-GB" sz="1600" b="1" dirty="0">
                          <a:effectLst/>
                        </a:rPr>
                        <a:t>Level 4</a:t>
                      </a:r>
                    </a:p>
                    <a:p>
                      <a:pPr algn="ctr">
                        <a:spcAft>
                          <a:spcPts val="0"/>
                        </a:spcAft>
                      </a:pPr>
                      <a:r>
                        <a:rPr lang="en-GB" sz="900" dirty="0">
                          <a:effectLst/>
                        </a:rPr>
                        <a:t> </a:t>
                      </a:r>
                    </a:p>
                    <a:p>
                      <a:pPr algn="ctr">
                        <a:spcAft>
                          <a:spcPts val="0"/>
                        </a:spcAft>
                      </a:pPr>
                      <a:r>
                        <a:rPr lang="en-GB" sz="1600" i="1" dirty="0">
                          <a:effectLst/>
                        </a:rPr>
                        <a:t>Perceptive, detailed</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16-20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r>
              <a:tr h="1028983">
                <a:tc>
                  <a:txBody>
                    <a:bodyPr/>
                    <a:lstStyle/>
                    <a:p>
                      <a:pPr algn="ctr">
                        <a:spcAft>
                          <a:spcPts val="0"/>
                        </a:spcAft>
                      </a:pPr>
                      <a:r>
                        <a:rPr lang="en-GB" sz="1600" b="1" dirty="0">
                          <a:effectLst/>
                        </a:rPr>
                        <a:t>Level 3</a:t>
                      </a:r>
                    </a:p>
                    <a:p>
                      <a:pPr algn="ctr">
                        <a:spcAft>
                          <a:spcPts val="0"/>
                        </a:spcAft>
                      </a:pPr>
                      <a:r>
                        <a:rPr lang="en-GB" sz="900" dirty="0">
                          <a:effectLst/>
                        </a:rPr>
                        <a:t> </a:t>
                      </a:r>
                    </a:p>
                    <a:p>
                      <a:pPr algn="ctr">
                        <a:spcAft>
                          <a:spcPts val="0"/>
                        </a:spcAft>
                      </a:pPr>
                      <a:r>
                        <a:rPr lang="en-GB" sz="1600" i="1" dirty="0">
                          <a:effectLst/>
                        </a:rPr>
                        <a:t>Clear, relevant</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11-15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r>
              <a:tr h="1028983">
                <a:tc>
                  <a:txBody>
                    <a:bodyPr/>
                    <a:lstStyle/>
                    <a:p>
                      <a:pPr algn="ctr">
                        <a:spcAft>
                          <a:spcPts val="0"/>
                        </a:spcAft>
                      </a:pPr>
                      <a:r>
                        <a:rPr lang="en-GB" sz="1600" b="1" dirty="0">
                          <a:effectLst/>
                        </a:rPr>
                        <a:t>Level 2</a:t>
                      </a:r>
                    </a:p>
                    <a:p>
                      <a:pPr algn="ctr">
                        <a:spcAft>
                          <a:spcPts val="0"/>
                        </a:spcAft>
                      </a:pPr>
                      <a:r>
                        <a:rPr lang="en-GB" sz="900" dirty="0">
                          <a:effectLst/>
                        </a:rPr>
                        <a:t> </a:t>
                      </a:r>
                    </a:p>
                    <a:p>
                      <a:pPr algn="ctr">
                        <a:spcAft>
                          <a:spcPts val="0"/>
                        </a:spcAft>
                      </a:pPr>
                      <a:r>
                        <a:rPr lang="en-GB" sz="1600" i="1" dirty="0">
                          <a:effectLst/>
                        </a:rPr>
                        <a:t>Some, attempts</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6-10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r>
              <a:tr h="1002453">
                <a:tc>
                  <a:txBody>
                    <a:bodyPr/>
                    <a:lstStyle/>
                    <a:p>
                      <a:pPr algn="ctr">
                        <a:spcAft>
                          <a:spcPts val="0"/>
                        </a:spcAft>
                      </a:pPr>
                      <a:r>
                        <a:rPr lang="en-GB" sz="1600" b="1" dirty="0">
                          <a:effectLst/>
                        </a:rPr>
                        <a:t>Level 1</a:t>
                      </a:r>
                    </a:p>
                    <a:p>
                      <a:pPr algn="ctr">
                        <a:spcAft>
                          <a:spcPts val="0"/>
                        </a:spcAft>
                      </a:pPr>
                      <a:r>
                        <a:rPr lang="en-GB" sz="900" dirty="0">
                          <a:effectLst/>
                        </a:rPr>
                        <a:t> </a:t>
                      </a:r>
                    </a:p>
                    <a:p>
                      <a:pPr algn="ctr">
                        <a:spcAft>
                          <a:spcPts val="0"/>
                        </a:spcAft>
                      </a:pPr>
                      <a:r>
                        <a:rPr lang="en-GB" sz="1600" i="1" dirty="0">
                          <a:effectLst/>
                        </a:rPr>
                        <a:t>Simple, limited</a:t>
                      </a:r>
                    </a:p>
                    <a:p>
                      <a:pPr algn="ctr">
                        <a:spcAft>
                          <a:spcPts val="0"/>
                        </a:spcAft>
                      </a:pPr>
                      <a:r>
                        <a:rPr lang="en-GB" sz="900" dirty="0">
                          <a:solidFill>
                            <a:srgbClr val="FF0000"/>
                          </a:solidFill>
                          <a:effectLst/>
                        </a:rPr>
                        <a:t> </a:t>
                      </a:r>
                    </a:p>
                    <a:p>
                      <a:pPr algn="ctr">
                        <a:spcAft>
                          <a:spcPts val="0"/>
                        </a:spcAft>
                      </a:pPr>
                      <a:r>
                        <a:rPr lang="en-GB" sz="1600" dirty="0">
                          <a:solidFill>
                            <a:srgbClr val="FF0000"/>
                          </a:solidFill>
                          <a:effectLst/>
                        </a:rPr>
                        <a:t>1-5 marks</a:t>
                      </a:r>
                      <a:endParaRPr lang="en-GB" sz="1600" dirty="0">
                        <a:solidFill>
                          <a:srgbClr val="FF0000"/>
                        </a:solidFill>
                        <a:effectLst/>
                        <a:latin typeface="Symbol" panose="05050102010706020507" pitchFamily="18" charset="2"/>
                        <a:ea typeface="Calibri" panose="020F0502020204030204" pitchFamily="34" charset="0"/>
                        <a:cs typeface="Symbol" panose="05050102010706020507" pitchFamily="18" charset="2"/>
                      </a:endParaRPr>
                    </a:p>
                  </a:txBody>
                  <a:tcPr marL="64789" marR="64789" marT="0" marB="0">
                    <a:solidFill>
                      <a:schemeClr val="bg1"/>
                    </a:solidFill>
                  </a:tcPr>
                </a:tc>
              </a:tr>
              <a:tr h="487680">
                <a:tc>
                  <a:txBody>
                    <a:bodyPr/>
                    <a:lstStyle/>
                    <a:p>
                      <a:pPr algn="ctr">
                        <a:spcAft>
                          <a:spcPts val="0"/>
                        </a:spcAft>
                      </a:pPr>
                      <a:r>
                        <a:rPr lang="en-GB" sz="1600" b="1" dirty="0">
                          <a:effectLst/>
                        </a:rPr>
                        <a:t>Level 0</a:t>
                      </a:r>
                    </a:p>
                    <a:p>
                      <a:pPr algn="ctr">
                        <a:spcAft>
                          <a:spcPts val="0"/>
                        </a:spcAft>
                      </a:pPr>
                      <a:r>
                        <a:rPr lang="en-GB" sz="1600" dirty="0">
                          <a:effectLst/>
                        </a:rPr>
                        <a:t>No marks</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4789" marR="64789" marT="0" marB="0">
                    <a:solidFill>
                      <a:schemeClr val="bg1"/>
                    </a:solidFill>
                  </a:tcPr>
                </a:tc>
              </a:tr>
            </a:tbl>
          </a:graphicData>
        </a:graphic>
      </p:graphicFrame>
    </p:spTree>
    <p:extLst>
      <p:ext uri="{BB962C8B-B14F-4D97-AF65-F5344CB8AC3E}">
        <p14:creationId xmlns:p14="http://schemas.microsoft.com/office/powerpoint/2010/main" val="30328987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Level ?</a:t>
            </a:r>
            <a:endParaRPr lang="en-GB" b="1" dirty="0"/>
          </a:p>
        </p:txBody>
      </p:sp>
      <p:sp>
        <p:nvSpPr>
          <p:cNvPr id="3" name="Content Placeholder 2"/>
          <p:cNvSpPr>
            <a:spLocks noGrp="1"/>
          </p:cNvSpPr>
          <p:nvPr>
            <p:ph idx="1"/>
          </p:nvPr>
        </p:nvSpPr>
        <p:spPr>
          <a:xfrm>
            <a:off x="2080146" y="1525375"/>
            <a:ext cx="9684224" cy="5175676"/>
          </a:xfrm>
        </p:spPr>
        <p:txBody>
          <a:bodyPr>
            <a:normAutofit/>
          </a:bodyPr>
          <a:lstStyle/>
          <a:p>
            <a:pPr marL="0" indent="0" algn="just">
              <a:buNone/>
            </a:pPr>
            <a:r>
              <a:rPr lang="en-US" sz="3600" dirty="0"/>
              <a:t>It’s a good opening to a novel, I agree. It didn’t make me think when I read it too much about the opening line but I can see that Hale is nervous. I think Hale stays with the crowd because he feels he has to do his job properly but also because maybe he’s nervous and thinks he’ll be safer. But the writer creates a tense atmosphere by saying that even in the crowd, ‘there were reasons why he didn’t feel safe’ – that someone is out to kill him.</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4211285480"/>
              </p:ext>
            </p:extLst>
          </p:nvPr>
        </p:nvGraphicFramePr>
        <p:xfrm>
          <a:off x="337022" y="1240313"/>
          <a:ext cx="1625602" cy="5268031"/>
        </p:xfrm>
        <a:graphic>
          <a:graphicData uri="http://schemas.openxmlformats.org/drawingml/2006/table">
            <a:tbl>
              <a:tblPr firstRow="1" firstCol="1" bandRow="1">
                <a:tableStyleId>{5940675A-B579-460E-94D1-54222C63F5DA}</a:tableStyleId>
              </a:tblPr>
              <a:tblGrid>
                <a:gridCol w="1625602"/>
              </a:tblGrid>
              <a:tr h="433141">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nchor="ctr">
                    <a:solidFill>
                      <a:schemeClr val="accent2">
                        <a:lumMod val="60000"/>
                        <a:lumOff val="40000"/>
                      </a:schemeClr>
                    </a:solidFill>
                  </a:tcPr>
                </a:tc>
              </a:tr>
              <a:tr h="1272823">
                <a:tc>
                  <a:txBody>
                    <a:bodyPr/>
                    <a:lstStyle/>
                    <a:p>
                      <a:pPr algn="ctr">
                        <a:spcAft>
                          <a:spcPts val="0"/>
                        </a:spcAft>
                      </a:pPr>
                      <a:r>
                        <a:rPr lang="en-GB" sz="1600" b="1" dirty="0">
                          <a:effectLst/>
                        </a:rPr>
                        <a:t>Level 4</a:t>
                      </a:r>
                    </a:p>
                    <a:p>
                      <a:pPr algn="ctr">
                        <a:spcAft>
                          <a:spcPts val="0"/>
                        </a:spcAft>
                      </a:pPr>
                      <a:r>
                        <a:rPr lang="en-GB" sz="900" dirty="0">
                          <a:effectLst/>
                        </a:rPr>
                        <a:t> </a:t>
                      </a:r>
                    </a:p>
                    <a:p>
                      <a:pPr algn="ctr">
                        <a:spcAft>
                          <a:spcPts val="0"/>
                        </a:spcAft>
                      </a:pPr>
                      <a:r>
                        <a:rPr lang="en-GB" sz="1600" i="1" dirty="0">
                          <a:effectLst/>
                        </a:rPr>
                        <a:t>Perceptive, detailed</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16-20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r>
              <a:tr h="1028983">
                <a:tc>
                  <a:txBody>
                    <a:bodyPr/>
                    <a:lstStyle/>
                    <a:p>
                      <a:pPr algn="ctr">
                        <a:spcAft>
                          <a:spcPts val="0"/>
                        </a:spcAft>
                      </a:pPr>
                      <a:r>
                        <a:rPr lang="en-GB" sz="1600" b="1" dirty="0">
                          <a:effectLst/>
                        </a:rPr>
                        <a:t>Level 3</a:t>
                      </a:r>
                    </a:p>
                    <a:p>
                      <a:pPr algn="ctr">
                        <a:spcAft>
                          <a:spcPts val="0"/>
                        </a:spcAft>
                      </a:pPr>
                      <a:r>
                        <a:rPr lang="en-GB" sz="900" dirty="0">
                          <a:effectLst/>
                        </a:rPr>
                        <a:t> </a:t>
                      </a:r>
                    </a:p>
                    <a:p>
                      <a:pPr algn="ctr">
                        <a:spcAft>
                          <a:spcPts val="0"/>
                        </a:spcAft>
                      </a:pPr>
                      <a:r>
                        <a:rPr lang="en-GB" sz="1600" i="1" dirty="0">
                          <a:effectLst/>
                        </a:rPr>
                        <a:t>Clear, relevant</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11-15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r>
              <a:tr h="1028983">
                <a:tc>
                  <a:txBody>
                    <a:bodyPr/>
                    <a:lstStyle/>
                    <a:p>
                      <a:pPr algn="ctr">
                        <a:spcAft>
                          <a:spcPts val="0"/>
                        </a:spcAft>
                      </a:pPr>
                      <a:r>
                        <a:rPr lang="en-GB" sz="1600" b="1" dirty="0">
                          <a:effectLst/>
                        </a:rPr>
                        <a:t>Level 2</a:t>
                      </a:r>
                    </a:p>
                    <a:p>
                      <a:pPr algn="ctr">
                        <a:spcAft>
                          <a:spcPts val="0"/>
                        </a:spcAft>
                      </a:pPr>
                      <a:r>
                        <a:rPr lang="en-GB" sz="900" dirty="0">
                          <a:effectLst/>
                        </a:rPr>
                        <a:t> </a:t>
                      </a:r>
                    </a:p>
                    <a:p>
                      <a:pPr algn="ctr">
                        <a:spcAft>
                          <a:spcPts val="0"/>
                        </a:spcAft>
                      </a:pPr>
                      <a:r>
                        <a:rPr lang="en-GB" sz="1600" i="1" dirty="0">
                          <a:effectLst/>
                        </a:rPr>
                        <a:t>Some, attempts</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6-10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r>
              <a:tr h="1002453">
                <a:tc>
                  <a:txBody>
                    <a:bodyPr/>
                    <a:lstStyle/>
                    <a:p>
                      <a:pPr algn="ctr">
                        <a:spcAft>
                          <a:spcPts val="0"/>
                        </a:spcAft>
                      </a:pPr>
                      <a:r>
                        <a:rPr lang="en-GB" sz="1600" b="1" dirty="0">
                          <a:effectLst/>
                        </a:rPr>
                        <a:t>Level 1</a:t>
                      </a:r>
                    </a:p>
                    <a:p>
                      <a:pPr algn="ctr">
                        <a:spcAft>
                          <a:spcPts val="0"/>
                        </a:spcAft>
                      </a:pPr>
                      <a:r>
                        <a:rPr lang="en-GB" sz="900" dirty="0">
                          <a:effectLst/>
                        </a:rPr>
                        <a:t> </a:t>
                      </a:r>
                    </a:p>
                    <a:p>
                      <a:pPr algn="ctr">
                        <a:spcAft>
                          <a:spcPts val="0"/>
                        </a:spcAft>
                      </a:pPr>
                      <a:r>
                        <a:rPr lang="en-GB" sz="1600" i="1" dirty="0">
                          <a:effectLst/>
                        </a:rPr>
                        <a:t>Simple, limited</a:t>
                      </a:r>
                    </a:p>
                    <a:p>
                      <a:pPr algn="ctr">
                        <a:spcAft>
                          <a:spcPts val="0"/>
                        </a:spcAft>
                      </a:pPr>
                      <a:r>
                        <a:rPr lang="en-GB" sz="900" dirty="0">
                          <a:solidFill>
                            <a:srgbClr val="FF0000"/>
                          </a:solidFill>
                          <a:effectLst/>
                        </a:rPr>
                        <a:t> </a:t>
                      </a:r>
                    </a:p>
                    <a:p>
                      <a:pPr algn="ctr">
                        <a:spcAft>
                          <a:spcPts val="0"/>
                        </a:spcAft>
                      </a:pPr>
                      <a:r>
                        <a:rPr lang="en-GB" sz="1600" dirty="0">
                          <a:solidFill>
                            <a:srgbClr val="FF0000"/>
                          </a:solidFill>
                          <a:effectLst/>
                        </a:rPr>
                        <a:t>1-5 marks</a:t>
                      </a:r>
                      <a:endParaRPr lang="en-GB" sz="1600" dirty="0">
                        <a:solidFill>
                          <a:srgbClr val="FF0000"/>
                        </a:solidFill>
                        <a:effectLst/>
                        <a:latin typeface="Symbol" panose="05050102010706020507" pitchFamily="18" charset="2"/>
                        <a:ea typeface="Calibri" panose="020F0502020204030204" pitchFamily="34" charset="0"/>
                        <a:cs typeface="Symbol" panose="05050102010706020507" pitchFamily="18" charset="2"/>
                      </a:endParaRPr>
                    </a:p>
                  </a:txBody>
                  <a:tcPr marL="64789" marR="64789" marT="0" marB="0">
                    <a:solidFill>
                      <a:schemeClr val="bg1"/>
                    </a:solidFill>
                  </a:tcPr>
                </a:tc>
              </a:tr>
              <a:tr h="487680">
                <a:tc>
                  <a:txBody>
                    <a:bodyPr/>
                    <a:lstStyle/>
                    <a:p>
                      <a:pPr algn="ctr">
                        <a:spcAft>
                          <a:spcPts val="0"/>
                        </a:spcAft>
                      </a:pPr>
                      <a:r>
                        <a:rPr lang="en-GB" sz="1600" b="1" dirty="0">
                          <a:effectLst/>
                        </a:rPr>
                        <a:t>Level 0</a:t>
                      </a:r>
                    </a:p>
                    <a:p>
                      <a:pPr algn="ctr">
                        <a:spcAft>
                          <a:spcPts val="0"/>
                        </a:spcAft>
                      </a:pPr>
                      <a:r>
                        <a:rPr lang="en-GB" sz="1600" dirty="0">
                          <a:effectLst/>
                        </a:rPr>
                        <a:t>No marks</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4789" marR="64789" marT="0" marB="0">
                    <a:solidFill>
                      <a:schemeClr val="bg1"/>
                    </a:solidFill>
                  </a:tcPr>
                </a:tc>
              </a:tr>
            </a:tbl>
          </a:graphicData>
        </a:graphic>
      </p:graphicFrame>
    </p:spTree>
    <p:extLst>
      <p:ext uri="{BB962C8B-B14F-4D97-AF65-F5344CB8AC3E}">
        <p14:creationId xmlns:p14="http://schemas.microsoft.com/office/powerpoint/2010/main" val="2058604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203" y="-1666"/>
            <a:ext cx="10515600" cy="1325563"/>
          </a:xfrm>
        </p:spPr>
        <p:txBody>
          <a:bodyPr/>
          <a:lstStyle/>
          <a:p>
            <a:pPr algn="ctr"/>
            <a:r>
              <a:rPr lang="en-GB" b="1" dirty="0" smtClean="0"/>
              <a:t>Level ?</a:t>
            </a:r>
            <a:endParaRPr lang="en-GB" b="1" dirty="0"/>
          </a:p>
        </p:txBody>
      </p:sp>
      <p:sp>
        <p:nvSpPr>
          <p:cNvPr id="3" name="Content Placeholder 2"/>
          <p:cNvSpPr>
            <a:spLocks noGrp="1"/>
          </p:cNvSpPr>
          <p:nvPr>
            <p:ph idx="1"/>
          </p:nvPr>
        </p:nvSpPr>
        <p:spPr>
          <a:xfrm>
            <a:off x="2142139" y="1091422"/>
            <a:ext cx="9684224" cy="5175676"/>
          </a:xfrm>
        </p:spPr>
        <p:txBody>
          <a:bodyPr>
            <a:noAutofit/>
          </a:bodyPr>
          <a:lstStyle/>
          <a:p>
            <a:pPr marL="0" indent="0" algn="just">
              <a:buNone/>
            </a:pPr>
            <a:r>
              <a:rPr lang="en-US" sz="4800" dirty="0"/>
              <a:t>Yes I agree. I think that Hale is nervous and worried because the writer makes it clear that ‘he didn’t feel too safe in Brighton, even in a Whitsun crowd’, and in the beginning it says he knew somebody was going to murder him. Being in the crowd doesn’t seem to </a:t>
            </a:r>
            <a:r>
              <a:rPr lang="en-GB" sz="4800" dirty="0"/>
              <a:t>help.</a:t>
            </a:r>
          </a:p>
        </p:txBody>
      </p:sp>
      <p:graphicFrame>
        <p:nvGraphicFramePr>
          <p:cNvPr id="4" name="Table 3"/>
          <p:cNvGraphicFramePr>
            <a:graphicFrameLocks noGrp="1"/>
          </p:cNvGraphicFramePr>
          <p:nvPr>
            <p:extLst>
              <p:ext uri="{D42A27DB-BD31-4B8C-83A1-F6EECF244321}">
                <p14:modId xmlns:p14="http://schemas.microsoft.com/office/powerpoint/2010/main" val="4211285480"/>
              </p:ext>
            </p:extLst>
          </p:nvPr>
        </p:nvGraphicFramePr>
        <p:xfrm>
          <a:off x="337022" y="1240313"/>
          <a:ext cx="1625602" cy="5268031"/>
        </p:xfrm>
        <a:graphic>
          <a:graphicData uri="http://schemas.openxmlformats.org/drawingml/2006/table">
            <a:tbl>
              <a:tblPr firstRow="1" firstCol="1" bandRow="1">
                <a:tableStyleId>{5940675A-B579-460E-94D1-54222C63F5DA}</a:tableStyleId>
              </a:tblPr>
              <a:tblGrid>
                <a:gridCol w="1625602"/>
              </a:tblGrid>
              <a:tr h="433141">
                <a:tc>
                  <a:txBody>
                    <a:bodyPr/>
                    <a:lstStyle/>
                    <a:p>
                      <a:pPr algn="ctr">
                        <a:lnSpc>
                          <a:spcPct val="107000"/>
                        </a:lnSpc>
                        <a:spcAft>
                          <a:spcPts val="0"/>
                        </a:spcAft>
                      </a:pPr>
                      <a:r>
                        <a:rPr lang="en-GB" sz="2000" b="1" dirty="0">
                          <a:effectLst/>
                        </a:rPr>
                        <a:t>Level</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nchor="ctr">
                    <a:solidFill>
                      <a:schemeClr val="accent2">
                        <a:lumMod val="60000"/>
                        <a:lumOff val="40000"/>
                      </a:schemeClr>
                    </a:solidFill>
                  </a:tcPr>
                </a:tc>
              </a:tr>
              <a:tr h="1272823">
                <a:tc>
                  <a:txBody>
                    <a:bodyPr/>
                    <a:lstStyle/>
                    <a:p>
                      <a:pPr algn="ctr">
                        <a:spcAft>
                          <a:spcPts val="0"/>
                        </a:spcAft>
                      </a:pPr>
                      <a:r>
                        <a:rPr lang="en-GB" sz="1600" b="1" dirty="0">
                          <a:effectLst/>
                        </a:rPr>
                        <a:t>Level 4</a:t>
                      </a:r>
                    </a:p>
                    <a:p>
                      <a:pPr algn="ctr">
                        <a:spcAft>
                          <a:spcPts val="0"/>
                        </a:spcAft>
                      </a:pPr>
                      <a:r>
                        <a:rPr lang="en-GB" sz="900" dirty="0">
                          <a:effectLst/>
                        </a:rPr>
                        <a:t> </a:t>
                      </a:r>
                    </a:p>
                    <a:p>
                      <a:pPr algn="ctr">
                        <a:spcAft>
                          <a:spcPts val="0"/>
                        </a:spcAft>
                      </a:pPr>
                      <a:r>
                        <a:rPr lang="en-GB" sz="1600" i="1" dirty="0">
                          <a:effectLst/>
                        </a:rPr>
                        <a:t>Perceptive, detailed</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16-20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r>
              <a:tr h="1028983">
                <a:tc>
                  <a:txBody>
                    <a:bodyPr/>
                    <a:lstStyle/>
                    <a:p>
                      <a:pPr algn="ctr">
                        <a:spcAft>
                          <a:spcPts val="0"/>
                        </a:spcAft>
                      </a:pPr>
                      <a:r>
                        <a:rPr lang="en-GB" sz="1600" b="1" dirty="0">
                          <a:effectLst/>
                        </a:rPr>
                        <a:t>Level 3</a:t>
                      </a:r>
                    </a:p>
                    <a:p>
                      <a:pPr algn="ctr">
                        <a:spcAft>
                          <a:spcPts val="0"/>
                        </a:spcAft>
                      </a:pPr>
                      <a:r>
                        <a:rPr lang="en-GB" sz="900" dirty="0">
                          <a:effectLst/>
                        </a:rPr>
                        <a:t> </a:t>
                      </a:r>
                    </a:p>
                    <a:p>
                      <a:pPr algn="ctr">
                        <a:spcAft>
                          <a:spcPts val="0"/>
                        </a:spcAft>
                      </a:pPr>
                      <a:r>
                        <a:rPr lang="en-GB" sz="1600" i="1" dirty="0">
                          <a:effectLst/>
                        </a:rPr>
                        <a:t>Clear, relevant</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11-15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r>
              <a:tr h="1028983">
                <a:tc>
                  <a:txBody>
                    <a:bodyPr/>
                    <a:lstStyle/>
                    <a:p>
                      <a:pPr algn="ctr">
                        <a:spcAft>
                          <a:spcPts val="0"/>
                        </a:spcAft>
                      </a:pPr>
                      <a:r>
                        <a:rPr lang="en-GB" sz="1600" b="1" dirty="0">
                          <a:effectLst/>
                        </a:rPr>
                        <a:t>Level 2</a:t>
                      </a:r>
                    </a:p>
                    <a:p>
                      <a:pPr algn="ctr">
                        <a:spcAft>
                          <a:spcPts val="0"/>
                        </a:spcAft>
                      </a:pPr>
                      <a:r>
                        <a:rPr lang="en-GB" sz="900" dirty="0">
                          <a:effectLst/>
                        </a:rPr>
                        <a:t> </a:t>
                      </a:r>
                    </a:p>
                    <a:p>
                      <a:pPr algn="ctr">
                        <a:spcAft>
                          <a:spcPts val="0"/>
                        </a:spcAft>
                      </a:pPr>
                      <a:r>
                        <a:rPr lang="en-GB" sz="1600" i="1" dirty="0">
                          <a:effectLst/>
                        </a:rPr>
                        <a:t>Some, attempts</a:t>
                      </a:r>
                    </a:p>
                    <a:p>
                      <a:pPr algn="ctr">
                        <a:lnSpc>
                          <a:spcPct val="107000"/>
                        </a:lnSpc>
                        <a:spcAft>
                          <a:spcPts val="0"/>
                        </a:spcAft>
                      </a:pPr>
                      <a:r>
                        <a:rPr lang="en-GB" sz="900" dirty="0">
                          <a:effectLst/>
                        </a:rPr>
                        <a:t> </a:t>
                      </a:r>
                    </a:p>
                    <a:p>
                      <a:pPr algn="ctr">
                        <a:lnSpc>
                          <a:spcPct val="107000"/>
                        </a:lnSpc>
                        <a:spcAft>
                          <a:spcPts val="0"/>
                        </a:spcAft>
                      </a:pPr>
                      <a:r>
                        <a:rPr lang="en-GB" sz="1600" dirty="0">
                          <a:solidFill>
                            <a:srgbClr val="FF0000"/>
                          </a:solidFill>
                          <a:effectLst/>
                        </a:rPr>
                        <a:t>6-10 marks</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789" marR="64789" marT="0" marB="0">
                    <a:solidFill>
                      <a:schemeClr val="bg1"/>
                    </a:solidFill>
                  </a:tcPr>
                </a:tc>
              </a:tr>
              <a:tr h="1002453">
                <a:tc>
                  <a:txBody>
                    <a:bodyPr/>
                    <a:lstStyle/>
                    <a:p>
                      <a:pPr algn="ctr">
                        <a:spcAft>
                          <a:spcPts val="0"/>
                        </a:spcAft>
                      </a:pPr>
                      <a:r>
                        <a:rPr lang="en-GB" sz="1600" b="1" dirty="0">
                          <a:effectLst/>
                        </a:rPr>
                        <a:t>Level 1</a:t>
                      </a:r>
                    </a:p>
                    <a:p>
                      <a:pPr algn="ctr">
                        <a:spcAft>
                          <a:spcPts val="0"/>
                        </a:spcAft>
                      </a:pPr>
                      <a:r>
                        <a:rPr lang="en-GB" sz="900" dirty="0">
                          <a:effectLst/>
                        </a:rPr>
                        <a:t> </a:t>
                      </a:r>
                    </a:p>
                    <a:p>
                      <a:pPr algn="ctr">
                        <a:spcAft>
                          <a:spcPts val="0"/>
                        </a:spcAft>
                      </a:pPr>
                      <a:r>
                        <a:rPr lang="en-GB" sz="1600" i="1" dirty="0">
                          <a:effectLst/>
                        </a:rPr>
                        <a:t>Simple, limited</a:t>
                      </a:r>
                    </a:p>
                    <a:p>
                      <a:pPr algn="ctr">
                        <a:spcAft>
                          <a:spcPts val="0"/>
                        </a:spcAft>
                      </a:pPr>
                      <a:r>
                        <a:rPr lang="en-GB" sz="900" dirty="0">
                          <a:solidFill>
                            <a:srgbClr val="FF0000"/>
                          </a:solidFill>
                          <a:effectLst/>
                        </a:rPr>
                        <a:t> </a:t>
                      </a:r>
                    </a:p>
                    <a:p>
                      <a:pPr algn="ctr">
                        <a:spcAft>
                          <a:spcPts val="0"/>
                        </a:spcAft>
                      </a:pPr>
                      <a:r>
                        <a:rPr lang="en-GB" sz="1600" dirty="0">
                          <a:solidFill>
                            <a:srgbClr val="FF0000"/>
                          </a:solidFill>
                          <a:effectLst/>
                        </a:rPr>
                        <a:t>1-5 marks</a:t>
                      </a:r>
                      <a:endParaRPr lang="en-GB" sz="1600" dirty="0">
                        <a:solidFill>
                          <a:srgbClr val="FF0000"/>
                        </a:solidFill>
                        <a:effectLst/>
                        <a:latin typeface="Symbol" panose="05050102010706020507" pitchFamily="18" charset="2"/>
                        <a:ea typeface="Calibri" panose="020F0502020204030204" pitchFamily="34" charset="0"/>
                        <a:cs typeface="Symbol" panose="05050102010706020507" pitchFamily="18" charset="2"/>
                      </a:endParaRPr>
                    </a:p>
                  </a:txBody>
                  <a:tcPr marL="64789" marR="64789" marT="0" marB="0">
                    <a:solidFill>
                      <a:schemeClr val="bg1"/>
                    </a:solidFill>
                  </a:tcPr>
                </a:tc>
              </a:tr>
              <a:tr h="487680">
                <a:tc>
                  <a:txBody>
                    <a:bodyPr/>
                    <a:lstStyle/>
                    <a:p>
                      <a:pPr algn="ctr">
                        <a:spcAft>
                          <a:spcPts val="0"/>
                        </a:spcAft>
                      </a:pPr>
                      <a:r>
                        <a:rPr lang="en-GB" sz="1600" b="1" dirty="0">
                          <a:effectLst/>
                        </a:rPr>
                        <a:t>Level 0</a:t>
                      </a:r>
                    </a:p>
                    <a:p>
                      <a:pPr algn="ctr">
                        <a:spcAft>
                          <a:spcPts val="0"/>
                        </a:spcAft>
                      </a:pPr>
                      <a:r>
                        <a:rPr lang="en-GB" sz="1600" dirty="0">
                          <a:effectLst/>
                        </a:rPr>
                        <a:t>No marks</a:t>
                      </a:r>
                      <a:endParaRPr lang="en-GB" sz="1600" dirty="0">
                        <a:solidFill>
                          <a:srgbClr val="000000"/>
                        </a:solidFill>
                        <a:effectLst/>
                        <a:latin typeface="Symbol" panose="05050102010706020507" pitchFamily="18" charset="2"/>
                        <a:ea typeface="Calibri" panose="020F0502020204030204" pitchFamily="34" charset="0"/>
                        <a:cs typeface="Symbol" panose="05050102010706020507" pitchFamily="18" charset="2"/>
                      </a:endParaRPr>
                    </a:p>
                  </a:txBody>
                  <a:tcPr marL="64789" marR="64789" marT="0" marB="0">
                    <a:solidFill>
                      <a:schemeClr val="bg1"/>
                    </a:solidFill>
                  </a:tcPr>
                </a:tc>
              </a:tr>
            </a:tbl>
          </a:graphicData>
        </a:graphic>
      </p:graphicFrame>
    </p:spTree>
    <p:extLst>
      <p:ext uri="{BB962C8B-B14F-4D97-AF65-F5344CB8AC3E}">
        <p14:creationId xmlns:p14="http://schemas.microsoft.com/office/powerpoint/2010/main" val="2856554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5001" y="795193"/>
            <a:ext cx="9144000" cy="2387600"/>
          </a:xfrm>
        </p:spPr>
        <p:txBody>
          <a:bodyPr>
            <a:normAutofit/>
          </a:bodyPr>
          <a:lstStyle/>
          <a:p>
            <a:r>
              <a:rPr lang="en-GB" sz="8800" b="1" dirty="0" smtClean="0"/>
              <a:t>Section A: Reading</a:t>
            </a:r>
            <a:br>
              <a:rPr lang="en-GB" sz="8800" b="1" dirty="0" smtClean="0"/>
            </a:br>
            <a:r>
              <a:rPr lang="en-GB" sz="4400" b="1" i="1" dirty="0" smtClean="0">
                <a:solidFill>
                  <a:srgbClr val="FF0000"/>
                </a:solidFill>
              </a:rPr>
              <a:t>1 hour</a:t>
            </a:r>
            <a:endParaRPr lang="en-GB" sz="4400" b="1" i="1" dirty="0">
              <a:solidFill>
                <a:srgbClr val="FF0000"/>
              </a:solidFill>
            </a:endParaRPr>
          </a:p>
        </p:txBody>
      </p:sp>
      <p:sp>
        <p:nvSpPr>
          <p:cNvPr id="4" name="Subtitle 3"/>
          <p:cNvSpPr>
            <a:spLocks noGrp="1"/>
          </p:cNvSpPr>
          <p:nvPr>
            <p:ph type="subTitle" idx="1"/>
          </p:nvPr>
        </p:nvSpPr>
        <p:spPr>
          <a:xfrm>
            <a:off x="427839" y="3400702"/>
            <a:ext cx="11593583" cy="1346010"/>
          </a:xfrm>
          <a:prstGeom prst="rect">
            <a:avLst/>
          </a:prstGeom>
        </p:spPr>
        <p:txBody>
          <a:bodyPr wrap="square">
            <a:spAutoFit/>
          </a:bodyPr>
          <a:lstStyle/>
          <a:p>
            <a:pPr algn="l"/>
            <a:r>
              <a:rPr lang="en-GB" b="1" dirty="0"/>
              <a:t>20th Century prose </a:t>
            </a:r>
            <a:r>
              <a:rPr lang="en-GB" b="1" dirty="0" smtClean="0"/>
              <a:t>fiction</a:t>
            </a:r>
          </a:p>
          <a:p>
            <a:pPr algn="l"/>
            <a:endParaRPr lang="en-GB" dirty="0"/>
          </a:p>
          <a:p>
            <a:pPr marL="342900" indent="-342900" algn="l">
              <a:buFont typeface="Arial" panose="020B0604020202020204" pitchFamily="34" charset="0"/>
              <a:buChar char="•"/>
            </a:pPr>
            <a:r>
              <a:rPr lang="en-US" dirty="0"/>
              <a:t>An extract from the novel </a:t>
            </a:r>
            <a:r>
              <a:rPr lang="en-US" i="1" dirty="0"/>
              <a:t>Brighton Roc</a:t>
            </a:r>
            <a:r>
              <a:rPr lang="en-US" dirty="0"/>
              <a:t>k by Graham Greene.</a:t>
            </a:r>
            <a:endParaRPr lang="en-GB" dirty="0"/>
          </a:p>
        </p:txBody>
      </p:sp>
    </p:spTree>
    <p:extLst>
      <p:ext uri="{BB962C8B-B14F-4D97-AF65-F5344CB8AC3E}">
        <p14:creationId xmlns:p14="http://schemas.microsoft.com/office/powerpoint/2010/main" val="1703788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74019"/>
            <a:ext cx="9144000" cy="2387600"/>
          </a:xfrm>
        </p:spPr>
        <p:txBody>
          <a:bodyPr/>
          <a:lstStyle/>
          <a:p>
            <a:r>
              <a:rPr lang="en-GB" b="1" dirty="0" smtClean="0"/>
              <a:t>Section B: Writing</a:t>
            </a:r>
            <a:br>
              <a:rPr lang="en-GB" b="1" dirty="0" smtClean="0"/>
            </a:br>
            <a:r>
              <a:rPr lang="en-GB" sz="4400" b="1" i="1" dirty="0" smtClean="0">
                <a:solidFill>
                  <a:srgbClr val="FF0000"/>
                </a:solidFill>
              </a:rPr>
              <a:t>45 minutes</a:t>
            </a:r>
            <a:endParaRPr lang="en-GB" sz="4400" b="1" i="1" dirty="0">
              <a:solidFill>
                <a:srgbClr val="FF0000"/>
              </a:solidFill>
            </a:endParaRPr>
          </a:p>
        </p:txBody>
      </p:sp>
      <p:sp>
        <p:nvSpPr>
          <p:cNvPr id="3" name="Subtitle 2"/>
          <p:cNvSpPr>
            <a:spLocks noGrp="1"/>
          </p:cNvSpPr>
          <p:nvPr>
            <p:ph type="subTitle" idx="1"/>
          </p:nvPr>
        </p:nvSpPr>
        <p:spPr/>
        <p:txBody>
          <a:bodyPr/>
          <a:lstStyle/>
          <a:p>
            <a:r>
              <a:rPr lang="en-GB" b="1" dirty="0" smtClean="0"/>
              <a:t>Question 5</a:t>
            </a:r>
          </a:p>
          <a:p>
            <a:r>
              <a:rPr lang="en-GB" b="1" dirty="0" smtClean="0">
                <a:solidFill>
                  <a:srgbClr val="FF0000"/>
                </a:solidFill>
              </a:rPr>
              <a:t>Narrative or Descriptive Writing</a:t>
            </a:r>
            <a:endParaRPr lang="en-GB" b="1" dirty="0">
              <a:solidFill>
                <a:srgbClr val="FF0000"/>
              </a:solidFill>
            </a:endParaRPr>
          </a:p>
        </p:txBody>
      </p:sp>
    </p:spTree>
    <p:extLst>
      <p:ext uri="{BB962C8B-B14F-4D97-AF65-F5344CB8AC3E}">
        <p14:creationId xmlns:p14="http://schemas.microsoft.com/office/powerpoint/2010/main" val="1430562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6547" t="11799" r="10953" b="29365"/>
          <a:stretch/>
        </p:blipFill>
        <p:spPr>
          <a:xfrm>
            <a:off x="212555" y="365125"/>
            <a:ext cx="11766889" cy="5371421"/>
          </a:xfrm>
          <a:prstGeom prst="rect">
            <a:avLst/>
          </a:prstGeom>
        </p:spPr>
      </p:pic>
    </p:spTree>
    <p:extLst>
      <p:ext uri="{BB962C8B-B14F-4D97-AF65-F5344CB8AC3E}">
        <p14:creationId xmlns:p14="http://schemas.microsoft.com/office/powerpoint/2010/main" val="2581838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818" y="105140"/>
            <a:ext cx="11966287" cy="1484736"/>
          </a:xfrm>
          <a:solidFill>
            <a:schemeClr val="accent1">
              <a:lumMod val="40000"/>
              <a:lumOff val="60000"/>
            </a:schemeClr>
          </a:solidFill>
        </p:spPr>
        <p:txBody>
          <a:bodyPr>
            <a:noAutofit/>
          </a:bodyPr>
          <a:lstStyle/>
          <a:p>
            <a:pPr marL="0" indent="0">
              <a:buNone/>
            </a:pPr>
            <a:r>
              <a:rPr lang="en-GB" sz="3600" b="1" dirty="0"/>
              <a:t>Either: </a:t>
            </a:r>
            <a:r>
              <a:rPr lang="en-US" sz="3600" dirty="0"/>
              <a:t>Describe an occasion when you felt unsure or challenged. Focus on the thoughts and feelings you had at that time. </a:t>
            </a:r>
            <a:endParaRPr lang="en-GB" sz="3600" dirty="0"/>
          </a:p>
        </p:txBody>
      </p:sp>
      <p:sp>
        <p:nvSpPr>
          <p:cNvPr id="5" name="Content Placeholder 2"/>
          <p:cNvSpPr txBox="1">
            <a:spLocks/>
          </p:cNvSpPr>
          <p:nvPr/>
        </p:nvSpPr>
        <p:spPr>
          <a:xfrm>
            <a:off x="136818" y="1973938"/>
            <a:ext cx="3403336" cy="2057086"/>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t>Or: </a:t>
            </a:r>
            <a:r>
              <a:rPr lang="en-US" sz="3600" dirty="0"/>
              <a:t>Write a description suggested by this picture: </a:t>
            </a:r>
            <a:endParaRPr lang="en-GB" sz="3600" b="1" i="1" dirty="0"/>
          </a:p>
        </p:txBody>
      </p:sp>
      <p:sp>
        <p:nvSpPr>
          <p:cNvPr id="6" name="Rectangle 5"/>
          <p:cNvSpPr/>
          <p:nvPr/>
        </p:nvSpPr>
        <p:spPr>
          <a:xfrm>
            <a:off x="136818" y="4415087"/>
            <a:ext cx="3403336" cy="738664"/>
          </a:xfrm>
          <a:prstGeom prst="rect">
            <a:avLst/>
          </a:prstGeom>
          <a:solidFill>
            <a:schemeClr val="accent2">
              <a:lumMod val="40000"/>
              <a:lumOff val="60000"/>
            </a:schemeClr>
          </a:solidFill>
        </p:spPr>
        <p:txBody>
          <a:bodyPr wrap="square">
            <a:spAutoFit/>
          </a:bodyPr>
          <a:lstStyle/>
          <a:p>
            <a:pPr algn="r"/>
            <a:r>
              <a:rPr lang="en-US" sz="1400" b="0" i="0" u="none" strike="noStrike" baseline="0" dirty="0" smtClean="0">
                <a:solidFill>
                  <a:srgbClr val="000000"/>
                </a:solidFill>
                <a:latin typeface="Arial" panose="020B0604020202020204" pitchFamily="34" charset="0"/>
              </a:rPr>
              <a:t>(24 marks for content and </a:t>
            </a:r>
            <a:r>
              <a:rPr lang="en-US" sz="1400" b="0" i="0" u="none" strike="noStrike" baseline="0" dirty="0" err="1" smtClean="0">
                <a:solidFill>
                  <a:srgbClr val="000000"/>
                </a:solidFill>
                <a:latin typeface="Arial" panose="020B0604020202020204" pitchFamily="34" charset="0"/>
              </a:rPr>
              <a:t>organisation</a:t>
            </a:r>
            <a:r>
              <a:rPr lang="en-US" sz="1400" b="0" i="0" u="none" strike="noStrike" baseline="0" dirty="0" smtClean="0">
                <a:solidFill>
                  <a:srgbClr val="000000"/>
                </a:solidFill>
                <a:latin typeface="Arial" panose="020B0604020202020204" pitchFamily="34" charset="0"/>
              </a:rPr>
              <a:t> </a:t>
            </a:r>
          </a:p>
          <a:p>
            <a:pPr algn="r"/>
            <a:r>
              <a:rPr lang="en-US" sz="1400" b="0" i="0" u="none" strike="noStrike" baseline="0" dirty="0" smtClean="0">
                <a:solidFill>
                  <a:srgbClr val="000000"/>
                </a:solidFill>
                <a:latin typeface="Arial" panose="020B0604020202020204" pitchFamily="34" charset="0"/>
              </a:rPr>
              <a:t>16 marks for technical accuracy) </a:t>
            </a:r>
          </a:p>
          <a:p>
            <a:pPr algn="r"/>
            <a:r>
              <a:rPr lang="en-GB" sz="1400" b="1" i="0" u="none" strike="noStrike" baseline="0" dirty="0" smtClean="0">
                <a:solidFill>
                  <a:srgbClr val="000000"/>
                </a:solidFill>
                <a:latin typeface="Arial" panose="020B0604020202020204" pitchFamily="34" charset="0"/>
              </a:rPr>
              <a:t>[40 marks] </a:t>
            </a:r>
            <a:endParaRPr lang="en-GB" sz="1400" dirty="0"/>
          </a:p>
        </p:txBody>
      </p:sp>
      <p:pic>
        <p:nvPicPr>
          <p:cNvPr id="2" name="Picture 1"/>
          <p:cNvPicPr>
            <a:picLocks noChangeAspect="1"/>
          </p:cNvPicPr>
          <p:nvPr/>
        </p:nvPicPr>
        <p:blipFill>
          <a:blip r:embed="rId2"/>
          <a:stretch>
            <a:fillRect/>
          </a:stretch>
        </p:blipFill>
        <p:spPr>
          <a:xfrm>
            <a:off x="3763532" y="1743127"/>
            <a:ext cx="8190779" cy="5014141"/>
          </a:xfrm>
          <a:prstGeom prst="rect">
            <a:avLst/>
          </a:prstGeom>
        </p:spPr>
      </p:pic>
    </p:spTree>
    <p:extLst>
      <p:ext uri="{BB962C8B-B14F-4D97-AF65-F5344CB8AC3E}">
        <p14:creationId xmlns:p14="http://schemas.microsoft.com/office/powerpoint/2010/main" val="4165022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210"/>
            <a:ext cx="12192000" cy="721453"/>
          </a:xfrm>
        </p:spPr>
        <p:txBody>
          <a:bodyPr/>
          <a:lstStyle/>
          <a:p>
            <a:pPr algn="ctr"/>
            <a:r>
              <a:rPr lang="en-GB" b="1" dirty="0" smtClean="0"/>
              <a:t>Content and Organisation</a:t>
            </a:r>
            <a:endParaRPr lang="en-GB" b="1" dirty="0"/>
          </a:p>
        </p:txBody>
      </p:sp>
      <p:graphicFrame>
        <p:nvGraphicFramePr>
          <p:cNvPr id="4" name="Content Placeholder 3"/>
          <p:cNvGraphicFramePr>
            <a:graphicFrameLocks noGrp="1"/>
          </p:cNvGraphicFramePr>
          <p:nvPr>
            <p:ph idx="1"/>
            <p:extLst/>
          </p:nvPr>
        </p:nvGraphicFramePr>
        <p:xfrm>
          <a:off x="0" y="800357"/>
          <a:ext cx="12192000" cy="6057642"/>
        </p:xfrm>
        <a:graphic>
          <a:graphicData uri="http://schemas.openxmlformats.org/drawingml/2006/table">
            <a:tbl>
              <a:tblPr firstRow="1" bandRow="1">
                <a:tableStyleId>{5C22544A-7EE6-4342-B048-85BDC9FD1C3A}</a:tableStyleId>
              </a:tblPr>
              <a:tblGrid>
                <a:gridCol w="2182648"/>
                <a:gridCol w="8848342"/>
                <a:gridCol w="1161010"/>
              </a:tblGrid>
              <a:tr h="661629">
                <a:tc gridSpan="2">
                  <a:txBody>
                    <a:bodyPr/>
                    <a:lstStyle/>
                    <a:p>
                      <a:pPr algn="ctr"/>
                      <a:r>
                        <a:rPr lang="en-GB" sz="3200" dirty="0" smtClean="0"/>
                        <a:t>Content and Organisation</a:t>
                      </a:r>
                      <a:r>
                        <a:rPr lang="en-GB" sz="3200" baseline="0" dirty="0" smtClean="0"/>
                        <a:t> – 24 marks</a:t>
                      </a:r>
                      <a:endParaRPr lang="en-GB" sz="3200" dirty="0"/>
                    </a:p>
                  </a:txBody>
                  <a:tcPr anchor="ctr">
                    <a:solidFill>
                      <a:schemeClr val="bg1">
                        <a:lumMod val="65000"/>
                      </a:schemeClr>
                    </a:solidFill>
                  </a:tcPr>
                </a:tc>
                <a:tc hMerge="1">
                  <a:txBody>
                    <a:bodyPr/>
                    <a:lstStyle/>
                    <a:p>
                      <a:endParaRPr lang="en-GB"/>
                    </a:p>
                  </a:txBody>
                  <a:tcPr/>
                </a:tc>
                <a:tc>
                  <a:txBody>
                    <a:bodyPr/>
                    <a:lstStyle/>
                    <a:p>
                      <a:pPr marL="285750" indent="-285750" algn="ctr">
                        <a:buFont typeface="Wingdings" panose="05000000000000000000" pitchFamily="2" charset="2"/>
                        <a:buChar char="ü"/>
                      </a:pPr>
                      <a:r>
                        <a:rPr lang="en-GB" sz="3200" dirty="0" smtClean="0"/>
                        <a:t> </a:t>
                      </a:r>
                      <a:endParaRPr lang="en-GB" sz="3200" dirty="0"/>
                    </a:p>
                  </a:txBody>
                  <a:tcPr>
                    <a:solidFill>
                      <a:schemeClr val="bg1">
                        <a:lumMod val="65000"/>
                      </a:schemeClr>
                    </a:solidFill>
                  </a:tcPr>
                </a:tc>
              </a:tr>
              <a:tr h="661629">
                <a:tc rowSpan="2">
                  <a:txBody>
                    <a:bodyPr/>
                    <a:lstStyle/>
                    <a:p>
                      <a:pPr algn="ctr"/>
                      <a:r>
                        <a:rPr lang="en-GB" sz="4400" b="1" dirty="0" smtClean="0"/>
                        <a:t>Level 4</a:t>
                      </a:r>
                      <a:endParaRPr lang="en-GB" sz="4400" b="1" dirty="0"/>
                    </a:p>
                  </a:txBody>
                  <a:tcPr anchor="ctr">
                    <a:solidFill>
                      <a:schemeClr val="accent1">
                        <a:lumMod val="75000"/>
                      </a:schemeClr>
                    </a:solidFill>
                  </a:tcPr>
                </a:tc>
                <a:tc>
                  <a:txBody>
                    <a:bodyPr/>
                    <a:lstStyle/>
                    <a:p>
                      <a:pPr algn="l"/>
                      <a:r>
                        <a:rPr lang="en-GB" b="1" dirty="0" smtClean="0"/>
                        <a:t>Content</a:t>
                      </a:r>
                      <a:r>
                        <a:rPr lang="en-GB" baseline="0" dirty="0" smtClean="0"/>
                        <a:t> – convincing and crafted</a:t>
                      </a:r>
                      <a:endParaRPr lang="en-GB" dirty="0"/>
                    </a:p>
                  </a:txBody>
                  <a:tcPr anchor="ctr">
                    <a:solidFill>
                      <a:schemeClr val="accent1">
                        <a:lumMod val="75000"/>
                      </a:schemeClr>
                    </a:solidFill>
                  </a:tcPr>
                </a:tc>
                <a:tc>
                  <a:txBody>
                    <a:bodyPr/>
                    <a:lstStyle/>
                    <a:p>
                      <a:pPr algn="l"/>
                      <a:endParaRPr lang="en-GB" dirty="0"/>
                    </a:p>
                  </a:txBody>
                  <a:tcPr anchor="ctr">
                    <a:solidFill>
                      <a:schemeClr val="accent1">
                        <a:lumMod val="75000"/>
                      </a:schemeClr>
                    </a:solidFill>
                  </a:tcPr>
                </a:tc>
              </a:tr>
              <a:tr h="764610">
                <a:tc vMerge="1">
                  <a:txBody>
                    <a:bodyPr/>
                    <a:lstStyle/>
                    <a:p>
                      <a:endParaRPr lang="en-GB" dirty="0"/>
                    </a:p>
                  </a:txBody>
                  <a:tcPr/>
                </a:tc>
                <a:tc>
                  <a:txBody>
                    <a:bodyPr/>
                    <a:lstStyle/>
                    <a:p>
                      <a:pPr algn="l"/>
                      <a:r>
                        <a:rPr lang="en-GB" b="1" dirty="0" smtClean="0"/>
                        <a:t>Organisation</a:t>
                      </a:r>
                      <a:r>
                        <a:rPr lang="en-GB" baseline="0" dirty="0" smtClean="0"/>
                        <a:t> – structured, developed, complex, varied</a:t>
                      </a:r>
                      <a:endParaRPr lang="en-GB" dirty="0"/>
                    </a:p>
                  </a:txBody>
                  <a:tcPr anchor="ctr">
                    <a:solidFill>
                      <a:schemeClr val="accent1">
                        <a:lumMod val="75000"/>
                      </a:schemeClr>
                    </a:solidFill>
                  </a:tcPr>
                </a:tc>
                <a:tc>
                  <a:txBody>
                    <a:bodyPr/>
                    <a:lstStyle/>
                    <a:p>
                      <a:pPr algn="l"/>
                      <a:endParaRPr lang="en-GB" dirty="0"/>
                    </a:p>
                  </a:txBody>
                  <a:tcPr anchor="ctr">
                    <a:solidFill>
                      <a:schemeClr val="accent1">
                        <a:lumMod val="75000"/>
                      </a:schemeClr>
                    </a:solidFill>
                  </a:tcPr>
                </a:tc>
              </a:tr>
              <a:tr h="661629">
                <a:tc rowSpan="2">
                  <a:txBody>
                    <a:bodyPr/>
                    <a:lstStyle/>
                    <a:p>
                      <a:pPr algn="ctr"/>
                      <a:r>
                        <a:rPr lang="en-GB" sz="4400" b="1" dirty="0" smtClean="0"/>
                        <a:t>Level 3</a:t>
                      </a:r>
                      <a:endParaRPr lang="en-GB" sz="4400" b="1" dirty="0"/>
                    </a:p>
                  </a:txBody>
                  <a:tcPr anchor="ctr">
                    <a:solidFill>
                      <a:schemeClr val="accent1">
                        <a:lumMod val="60000"/>
                        <a:lumOff val="40000"/>
                      </a:schemeClr>
                    </a:solidFill>
                  </a:tcPr>
                </a:tc>
                <a:tc>
                  <a:txBody>
                    <a:bodyPr/>
                    <a:lstStyle/>
                    <a:p>
                      <a:pPr algn="l"/>
                      <a:r>
                        <a:rPr lang="en-GB" b="1" dirty="0" smtClean="0"/>
                        <a:t>Content</a:t>
                      </a:r>
                      <a:r>
                        <a:rPr lang="en-GB" baseline="0" dirty="0" smtClean="0"/>
                        <a:t> – clear, chosen for effect</a:t>
                      </a:r>
                      <a:endParaRPr lang="en-GB" dirty="0"/>
                    </a:p>
                  </a:txBody>
                  <a:tcPr anchor="ctr">
                    <a:solidFill>
                      <a:schemeClr val="accent1">
                        <a:lumMod val="60000"/>
                        <a:lumOff val="40000"/>
                      </a:schemeClr>
                    </a:solidFill>
                  </a:tcPr>
                </a:tc>
                <a:tc>
                  <a:txBody>
                    <a:bodyPr/>
                    <a:lstStyle/>
                    <a:p>
                      <a:pPr algn="l"/>
                      <a:endParaRPr lang="en-GB" dirty="0"/>
                    </a:p>
                  </a:txBody>
                  <a:tcPr anchor="ctr">
                    <a:solidFill>
                      <a:schemeClr val="accent1">
                        <a:lumMod val="60000"/>
                        <a:lumOff val="40000"/>
                      </a:schemeClr>
                    </a:solidFill>
                  </a:tcPr>
                </a:tc>
              </a:tr>
              <a:tr h="661629">
                <a:tc vMerge="1">
                  <a:txBody>
                    <a:bodyPr/>
                    <a:lstStyle/>
                    <a:p>
                      <a:endParaRPr lang="en-GB" dirty="0"/>
                    </a:p>
                  </a:txBody>
                  <a:tcPr/>
                </a:tc>
                <a:tc>
                  <a:txBody>
                    <a:bodyPr/>
                    <a:lstStyle/>
                    <a:p>
                      <a:pPr algn="l"/>
                      <a:r>
                        <a:rPr lang="en-GB" b="1" dirty="0" smtClean="0"/>
                        <a:t>Organisation</a:t>
                      </a:r>
                      <a:r>
                        <a:rPr lang="en-GB" dirty="0" smtClean="0"/>
                        <a:t> – engaging, connected</a:t>
                      </a:r>
                      <a:endParaRPr lang="en-GB" dirty="0"/>
                    </a:p>
                  </a:txBody>
                  <a:tcPr anchor="ctr">
                    <a:solidFill>
                      <a:schemeClr val="accent1">
                        <a:lumMod val="60000"/>
                        <a:lumOff val="40000"/>
                      </a:schemeClr>
                    </a:solidFill>
                  </a:tcPr>
                </a:tc>
                <a:tc>
                  <a:txBody>
                    <a:bodyPr/>
                    <a:lstStyle/>
                    <a:p>
                      <a:pPr algn="l"/>
                      <a:endParaRPr lang="en-GB" dirty="0"/>
                    </a:p>
                  </a:txBody>
                  <a:tcPr anchor="ctr">
                    <a:solidFill>
                      <a:schemeClr val="accent1">
                        <a:lumMod val="60000"/>
                        <a:lumOff val="40000"/>
                      </a:schemeClr>
                    </a:solidFill>
                  </a:tcPr>
                </a:tc>
              </a:tr>
              <a:tr h="661629">
                <a:tc rowSpan="2">
                  <a:txBody>
                    <a:bodyPr/>
                    <a:lstStyle/>
                    <a:p>
                      <a:pPr algn="ctr"/>
                      <a:r>
                        <a:rPr lang="en-GB" sz="4400" b="1" dirty="0" smtClean="0"/>
                        <a:t>Level 2</a:t>
                      </a:r>
                      <a:endParaRPr lang="en-GB" sz="4400" b="1" dirty="0"/>
                    </a:p>
                  </a:txBody>
                  <a:tcPr anchor="ctr">
                    <a:solidFill>
                      <a:schemeClr val="accent1">
                        <a:lumMod val="40000"/>
                        <a:lumOff val="60000"/>
                      </a:schemeClr>
                    </a:solidFill>
                  </a:tcPr>
                </a:tc>
                <a:tc>
                  <a:txBody>
                    <a:bodyPr/>
                    <a:lstStyle/>
                    <a:p>
                      <a:pPr algn="l"/>
                      <a:r>
                        <a:rPr lang="en-GB" b="1" dirty="0" smtClean="0"/>
                        <a:t>Content</a:t>
                      </a:r>
                      <a:r>
                        <a:rPr lang="en-GB" baseline="0" dirty="0" smtClean="0"/>
                        <a:t> – mostly successful and some control</a:t>
                      </a:r>
                      <a:endParaRPr lang="en-GB" dirty="0"/>
                    </a:p>
                  </a:txBody>
                  <a:tcPr anchor="ctr">
                    <a:solidFill>
                      <a:schemeClr val="accent1">
                        <a:lumMod val="40000"/>
                        <a:lumOff val="60000"/>
                      </a:schemeClr>
                    </a:solidFill>
                  </a:tcPr>
                </a:tc>
                <a:tc>
                  <a:txBody>
                    <a:bodyPr/>
                    <a:lstStyle/>
                    <a:p>
                      <a:pPr algn="l"/>
                      <a:endParaRPr lang="en-GB" dirty="0"/>
                    </a:p>
                  </a:txBody>
                  <a:tcPr anchor="ctr">
                    <a:solidFill>
                      <a:schemeClr val="accent1">
                        <a:lumMod val="40000"/>
                        <a:lumOff val="60000"/>
                      </a:schemeClr>
                    </a:solidFill>
                  </a:tcPr>
                </a:tc>
              </a:tr>
              <a:tr h="661629">
                <a:tc vMerge="1">
                  <a:txBody>
                    <a:bodyPr/>
                    <a:lstStyle/>
                    <a:p>
                      <a:endParaRPr lang="en-GB" dirty="0"/>
                    </a:p>
                  </a:txBody>
                  <a:tcPr/>
                </a:tc>
                <a:tc>
                  <a:txBody>
                    <a:bodyPr/>
                    <a:lstStyle/>
                    <a:p>
                      <a:pPr algn="l"/>
                      <a:r>
                        <a:rPr lang="en-GB" b="1" dirty="0" smtClean="0"/>
                        <a:t>Organisation</a:t>
                      </a:r>
                      <a:r>
                        <a:rPr lang="en-GB" dirty="0" smtClean="0"/>
                        <a:t> – linked/relevant,</a:t>
                      </a:r>
                      <a:r>
                        <a:rPr lang="en-GB" baseline="0" dirty="0" smtClean="0"/>
                        <a:t> paragraphed</a:t>
                      </a:r>
                      <a:endParaRPr lang="en-GB" dirty="0"/>
                    </a:p>
                  </a:txBody>
                  <a:tcPr anchor="ctr">
                    <a:solidFill>
                      <a:schemeClr val="accent1">
                        <a:lumMod val="40000"/>
                        <a:lumOff val="60000"/>
                      </a:schemeClr>
                    </a:solidFill>
                  </a:tcPr>
                </a:tc>
                <a:tc>
                  <a:txBody>
                    <a:bodyPr/>
                    <a:lstStyle/>
                    <a:p>
                      <a:pPr algn="l"/>
                      <a:endParaRPr lang="en-GB" dirty="0"/>
                    </a:p>
                  </a:txBody>
                  <a:tcPr anchor="ctr">
                    <a:solidFill>
                      <a:schemeClr val="accent1">
                        <a:lumMod val="40000"/>
                        <a:lumOff val="60000"/>
                      </a:schemeClr>
                    </a:solidFill>
                  </a:tcPr>
                </a:tc>
              </a:tr>
              <a:tr h="661629">
                <a:tc rowSpan="2">
                  <a:txBody>
                    <a:bodyPr/>
                    <a:lstStyle/>
                    <a:p>
                      <a:pPr algn="ctr"/>
                      <a:r>
                        <a:rPr lang="en-GB" sz="4400" b="1" dirty="0" smtClean="0"/>
                        <a:t>Level</a:t>
                      </a:r>
                      <a:r>
                        <a:rPr lang="en-GB" sz="4400" b="1" baseline="0" dirty="0" smtClean="0"/>
                        <a:t> 1</a:t>
                      </a:r>
                      <a:endParaRPr lang="en-GB" sz="4400" b="1" dirty="0"/>
                    </a:p>
                  </a:txBody>
                  <a:tcPr anchor="ctr">
                    <a:solidFill>
                      <a:schemeClr val="accent1">
                        <a:lumMod val="20000"/>
                        <a:lumOff val="80000"/>
                      </a:schemeClr>
                    </a:solidFill>
                  </a:tcPr>
                </a:tc>
                <a:tc>
                  <a:txBody>
                    <a:bodyPr/>
                    <a:lstStyle/>
                    <a:p>
                      <a:pPr algn="l"/>
                      <a:r>
                        <a:rPr lang="en-GB" b="1" dirty="0" smtClean="0"/>
                        <a:t>Content</a:t>
                      </a:r>
                      <a:r>
                        <a:rPr lang="en-GB" baseline="0" dirty="0" smtClean="0"/>
                        <a:t> – simple</a:t>
                      </a:r>
                      <a:endParaRPr lang="en-GB" dirty="0"/>
                    </a:p>
                  </a:txBody>
                  <a:tcPr anchor="ctr">
                    <a:solidFill>
                      <a:schemeClr val="accent1">
                        <a:lumMod val="20000"/>
                        <a:lumOff val="80000"/>
                      </a:schemeClr>
                    </a:solidFill>
                  </a:tcPr>
                </a:tc>
                <a:tc>
                  <a:txBody>
                    <a:bodyPr/>
                    <a:lstStyle/>
                    <a:p>
                      <a:pPr algn="l"/>
                      <a:endParaRPr lang="en-GB" dirty="0"/>
                    </a:p>
                  </a:txBody>
                  <a:tcPr anchor="ctr">
                    <a:solidFill>
                      <a:schemeClr val="accent1">
                        <a:lumMod val="20000"/>
                        <a:lumOff val="80000"/>
                      </a:schemeClr>
                    </a:solidFill>
                  </a:tcPr>
                </a:tc>
              </a:tr>
              <a:tr h="661629">
                <a:tc vMerge="1">
                  <a:txBody>
                    <a:bodyPr/>
                    <a:lstStyle/>
                    <a:p>
                      <a:endParaRPr lang="en-GB" dirty="0"/>
                    </a:p>
                  </a:txBody>
                  <a:tcPr/>
                </a:tc>
                <a:tc>
                  <a:txBody>
                    <a:bodyPr/>
                    <a:lstStyle/>
                    <a:p>
                      <a:pPr algn="l"/>
                      <a:r>
                        <a:rPr lang="en-GB" b="1" dirty="0" smtClean="0"/>
                        <a:t>Organisation</a:t>
                      </a:r>
                      <a:r>
                        <a:rPr lang="en-GB" dirty="0" smtClean="0"/>
                        <a:t> – simple, limited</a:t>
                      </a:r>
                      <a:endParaRPr lang="en-GB" dirty="0"/>
                    </a:p>
                  </a:txBody>
                  <a:tcPr anchor="ctr">
                    <a:solidFill>
                      <a:schemeClr val="accent1">
                        <a:lumMod val="20000"/>
                        <a:lumOff val="80000"/>
                      </a:schemeClr>
                    </a:solidFill>
                  </a:tcPr>
                </a:tc>
                <a:tc>
                  <a:txBody>
                    <a:bodyPr/>
                    <a:lstStyle/>
                    <a:p>
                      <a:pPr algn="l"/>
                      <a:endParaRPr lang="en-GB" dirty="0"/>
                    </a:p>
                  </a:txBody>
                  <a:tcPr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520808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564549"/>
          </a:xfrm>
        </p:spPr>
        <p:txBody>
          <a:bodyPr>
            <a:normAutofit/>
          </a:bodyPr>
          <a:lstStyle/>
          <a:p>
            <a:pPr algn="ctr"/>
            <a:r>
              <a:rPr lang="en-GB" sz="2800" b="1" dirty="0" smtClean="0"/>
              <a:t>Technical Accuracy</a:t>
            </a:r>
            <a:endParaRPr lang="en-GB" sz="2800" b="1" dirty="0"/>
          </a:p>
        </p:txBody>
      </p:sp>
      <p:graphicFrame>
        <p:nvGraphicFramePr>
          <p:cNvPr id="4" name="Table 3"/>
          <p:cNvGraphicFramePr>
            <a:graphicFrameLocks noGrp="1"/>
          </p:cNvGraphicFramePr>
          <p:nvPr>
            <p:extLst/>
          </p:nvPr>
        </p:nvGraphicFramePr>
        <p:xfrm>
          <a:off x="3400744" y="584094"/>
          <a:ext cx="5126166" cy="6183782"/>
        </p:xfrm>
        <a:graphic>
          <a:graphicData uri="http://schemas.openxmlformats.org/drawingml/2006/table">
            <a:tbl>
              <a:tblPr firstRow="1" bandRow="1">
                <a:tableStyleId>{93296810-A885-4BE3-A3E7-6D5BEEA58F35}</a:tableStyleId>
              </a:tblPr>
              <a:tblGrid>
                <a:gridCol w="933450"/>
                <a:gridCol w="3555811"/>
                <a:gridCol w="636905"/>
              </a:tblGrid>
              <a:tr h="304800">
                <a:tc gridSpan="3">
                  <a:txBody>
                    <a:bodyPr/>
                    <a:lstStyle/>
                    <a:p>
                      <a:pPr algn="ctr"/>
                      <a:r>
                        <a:rPr lang="en-GB" dirty="0" smtClean="0"/>
                        <a:t>AO6 - Technical Accuracy</a:t>
                      </a:r>
                      <a:r>
                        <a:rPr lang="en-GB" baseline="0" dirty="0" smtClean="0"/>
                        <a:t> - </a:t>
                      </a:r>
                    </a:p>
                    <a:p>
                      <a:pPr algn="ctr"/>
                      <a:r>
                        <a:rPr lang="en-GB" baseline="0" dirty="0" smtClean="0"/>
                        <a:t>Assess my…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r>
              <a:tr h="196215">
                <a:tc>
                  <a:txBody>
                    <a:bodyPr/>
                    <a:lstStyle/>
                    <a:p>
                      <a:pPr algn="ct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Skills</a:t>
                      </a:r>
                      <a:endParaRPr lang="en-GB"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0" indent="-184150">
                        <a:buFont typeface="Wingdings" panose="05000000000000000000" pitchFamily="2" charset="2"/>
                        <a:buChar char="ü"/>
                      </a:pPr>
                      <a:r>
                        <a:rPr lang="en-GB" sz="1600" dirty="0" smtClean="0"/>
                        <a:t>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215">
                <a:tc rowSpan="6">
                  <a:txBody>
                    <a:bodyPr/>
                    <a:lstStyle/>
                    <a:p>
                      <a:pPr algn="ctr"/>
                      <a:endParaRPr lang="en-GB" sz="800" dirty="0" smtClean="0"/>
                    </a:p>
                    <a:p>
                      <a:pPr algn="ctr"/>
                      <a:r>
                        <a:rPr lang="en-GB" dirty="0" smtClean="0"/>
                        <a:t>Level 4</a:t>
                      </a:r>
                    </a:p>
                    <a:p>
                      <a:pPr algn="ctr"/>
                      <a:endParaRPr lang="en-GB" sz="1000" dirty="0" smtClean="0"/>
                    </a:p>
                    <a:p>
                      <a:pPr algn="ctr"/>
                      <a:r>
                        <a:rPr lang="en-GB" sz="1000" dirty="0" smtClean="0"/>
                        <a:t>“Consistent, high level,</a:t>
                      </a:r>
                      <a:r>
                        <a:rPr lang="en-GB" sz="1000" baseline="0" dirty="0" smtClean="0"/>
                        <a:t> f</a:t>
                      </a:r>
                      <a:r>
                        <a:rPr lang="en-GB" sz="1000" dirty="0" smtClean="0"/>
                        <a:t>ull range”</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dirty="0" smtClean="0"/>
                        <a:t>Sentence demarcation – consistently secure</a:t>
                      </a:r>
                      <a:r>
                        <a:rPr lang="en-GB" sz="800" baseline="0" dirty="0" smtClean="0"/>
                        <a:t> and consistently accurate</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01930">
                <a:tc vMerge="1">
                  <a:txBody>
                    <a:bodyPr/>
                    <a:lstStyle/>
                    <a:p>
                      <a:endParaRPr lang="en-GB" dirty="0"/>
                    </a:p>
                  </a:txBody>
                  <a:tcPr/>
                </a:tc>
                <a:tc>
                  <a:txBody>
                    <a:bodyPr/>
                    <a:lstStyle/>
                    <a:p>
                      <a:r>
                        <a:rPr lang="en-GB" sz="800" dirty="0" smtClean="0"/>
                        <a:t>Punctuation – high level of accuracy</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17170">
                <a:tc vMerge="1">
                  <a:txBody>
                    <a:bodyPr/>
                    <a:lstStyle/>
                    <a:p>
                      <a:endParaRPr lang="en-GB" dirty="0"/>
                    </a:p>
                  </a:txBody>
                  <a:tcPr/>
                </a:tc>
                <a:tc>
                  <a:txBody>
                    <a:bodyPr/>
                    <a:lstStyle/>
                    <a:p>
                      <a:r>
                        <a:rPr lang="en-GB" sz="800" dirty="0" smtClean="0"/>
                        <a:t>Sentence forms – full range used for effect</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90500">
                <a:tc vMerge="1">
                  <a:txBody>
                    <a:bodyPr/>
                    <a:lstStyle/>
                    <a:p>
                      <a:endParaRPr lang="en-GB" dirty="0"/>
                    </a:p>
                  </a:txBody>
                  <a:tcPr/>
                </a:tc>
                <a:tc>
                  <a:txBody>
                    <a:bodyPr/>
                    <a:lstStyle/>
                    <a:p>
                      <a:r>
                        <a:rPr lang="en-GB" sz="800" dirty="0" smtClean="0"/>
                        <a:t>Standard English – consistent and controlled</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15265">
                <a:tc vMerge="1">
                  <a:txBody>
                    <a:bodyPr/>
                    <a:lstStyle/>
                    <a:p>
                      <a:endParaRPr lang="en-GB" dirty="0"/>
                    </a:p>
                  </a:txBody>
                  <a:tcPr/>
                </a:tc>
                <a:tc>
                  <a:txBody>
                    <a:bodyPr/>
                    <a:lstStyle/>
                    <a:p>
                      <a:r>
                        <a:rPr lang="en-GB" sz="800" dirty="0" smtClean="0"/>
                        <a:t>Spelling – high level of accuracy</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34467">
                <a:tc vMerge="1">
                  <a:txBody>
                    <a:bodyPr/>
                    <a:lstStyle/>
                    <a:p>
                      <a:endParaRPr lang="en-GB" dirty="0"/>
                    </a:p>
                  </a:txBody>
                  <a:tcPr/>
                </a:tc>
                <a:tc>
                  <a:txBody>
                    <a:bodyPr/>
                    <a:lstStyle/>
                    <a:p>
                      <a:r>
                        <a:rPr lang="en-GB" sz="800" dirty="0" smtClean="0"/>
                        <a:t>Vocabulary – extensive and ambitious</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0025">
                <a:tc rowSpan="6">
                  <a:txBody>
                    <a:bodyPr/>
                    <a:lstStyle/>
                    <a:p>
                      <a:pPr algn="ctr"/>
                      <a:endParaRPr lang="en-GB" sz="800" dirty="0" smtClean="0"/>
                    </a:p>
                    <a:p>
                      <a:pPr algn="ctr"/>
                      <a:r>
                        <a:rPr lang="en-GB" dirty="0" smtClean="0"/>
                        <a:t>Level 3</a:t>
                      </a:r>
                    </a:p>
                    <a:p>
                      <a:pPr algn="ctr"/>
                      <a:endParaRPr lang="en-GB" sz="1000" dirty="0" smtClean="0"/>
                    </a:p>
                    <a:p>
                      <a:pPr algn="ctr"/>
                      <a:r>
                        <a:rPr lang="en-GB" sz="1000" dirty="0" smtClean="0"/>
                        <a:t>“mostly, range, varied”</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smtClean="0"/>
                        <a:t>Sentence demarcation – mostl</a:t>
                      </a:r>
                      <a:r>
                        <a:rPr lang="en-GB" sz="800" baseline="0" dirty="0" smtClean="0"/>
                        <a:t>y </a:t>
                      </a:r>
                      <a:r>
                        <a:rPr lang="en-GB" sz="800" dirty="0" smtClean="0"/>
                        <a:t>secure</a:t>
                      </a:r>
                      <a:r>
                        <a:rPr lang="en-GB" sz="800" baseline="0" dirty="0" smtClean="0"/>
                        <a:t> and mostly accurate</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00025">
                <a:tc vMerge="1">
                  <a:txBody>
                    <a:bodyPr/>
                    <a:lstStyle/>
                    <a:p>
                      <a:endParaRPr lang="en-GB" dirty="0"/>
                    </a:p>
                  </a:txBody>
                  <a:tcPr/>
                </a:tc>
                <a:tc>
                  <a:txBody>
                    <a:bodyPr/>
                    <a:lstStyle/>
                    <a:p>
                      <a:r>
                        <a:rPr lang="en-GB" sz="800" dirty="0" smtClean="0"/>
                        <a:t>Punctuation – a range used, mostly</a:t>
                      </a:r>
                      <a:r>
                        <a:rPr lang="en-GB" sz="800" baseline="0" dirty="0" smtClean="0"/>
                        <a:t> successful</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0025">
                <a:tc vMerge="1">
                  <a:txBody>
                    <a:bodyPr/>
                    <a:lstStyle/>
                    <a:p>
                      <a:endParaRPr lang="en-GB" dirty="0"/>
                    </a:p>
                  </a:txBody>
                  <a:tcPr/>
                </a:tc>
                <a:tc>
                  <a:txBody>
                    <a:bodyPr/>
                    <a:lstStyle/>
                    <a:p>
                      <a:r>
                        <a:rPr lang="en-GB" sz="800" dirty="0" smtClean="0"/>
                        <a:t>Sentence forms – a</a:t>
                      </a:r>
                      <a:r>
                        <a:rPr lang="en-GB" sz="800" baseline="0" dirty="0" smtClean="0"/>
                        <a:t> variety</a:t>
                      </a:r>
                      <a:r>
                        <a:rPr lang="en-GB" sz="800" dirty="0" smtClean="0"/>
                        <a:t> used for effect</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0025">
                <a:tc vMerge="1">
                  <a:txBody>
                    <a:bodyPr/>
                    <a:lstStyle/>
                    <a:p>
                      <a:endParaRPr lang="en-GB" dirty="0"/>
                    </a:p>
                  </a:txBody>
                  <a:tcPr/>
                </a:tc>
                <a:tc>
                  <a:txBody>
                    <a:bodyPr/>
                    <a:lstStyle/>
                    <a:p>
                      <a:r>
                        <a:rPr lang="en-GB" sz="800" dirty="0" smtClean="0"/>
                        <a:t>Standard English – mostly</a:t>
                      </a:r>
                      <a:r>
                        <a:rPr lang="en-GB" sz="800" baseline="0" dirty="0" smtClean="0"/>
                        <a:t> used and controlled</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0025">
                <a:tc vMerge="1">
                  <a:txBody>
                    <a:bodyPr/>
                    <a:lstStyle/>
                    <a:p>
                      <a:endParaRPr lang="en-GB" dirty="0"/>
                    </a:p>
                  </a:txBody>
                  <a:tcPr/>
                </a:tc>
                <a:tc>
                  <a:txBody>
                    <a:bodyPr/>
                    <a:lstStyle/>
                    <a:p>
                      <a:r>
                        <a:rPr lang="en-GB" sz="800" dirty="0" smtClean="0"/>
                        <a:t>Spelling – generally</a:t>
                      </a:r>
                      <a:r>
                        <a:rPr lang="en-GB" sz="800" baseline="0" dirty="0" smtClean="0"/>
                        <a:t> accurate</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0025">
                <a:tc vMerge="1">
                  <a:txBody>
                    <a:bodyPr/>
                    <a:lstStyle/>
                    <a:p>
                      <a:endParaRPr lang="en-GB" dirty="0"/>
                    </a:p>
                  </a:txBody>
                  <a:tcPr/>
                </a:tc>
                <a:tc>
                  <a:txBody>
                    <a:bodyPr/>
                    <a:lstStyle/>
                    <a:p>
                      <a:r>
                        <a:rPr lang="en-GB" sz="800" dirty="0" smtClean="0"/>
                        <a:t>Vocabulary – increasingly sophisticated</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00025">
                <a:tc rowSpan="6">
                  <a:txBody>
                    <a:bodyPr/>
                    <a:lstStyle/>
                    <a:p>
                      <a:pPr algn="ctr"/>
                      <a:endParaRPr lang="en-GB" sz="800" dirty="0" smtClean="0"/>
                    </a:p>
                    <a:p>
                      <a:pPr algn="ctr"/>
                      <a:r>
                        <a:rPr lang="en-GB" dirty="0" smtClean="0"/>
                        <a:t>Level 2</a:t>
                      </a:r>
                    </a:p>
                    <a:p>
                      <a:pPr algn="ctr"/>
                      <a:endParaRPr lang="en-GB" sz="1000" dirty="0" smtClean="0"/>
                    </a:p>
                    <a:p>
                      <a:pPr algn="ctr"/>
                      <a:r>
                        <a:rPr lang="en-GB" sz="1000" dirty="0" smtClean="0"/>
                        <a:t>“some attempts”</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smtClean="0"/>
                        <a:t>Sentence demarcation – mostly secure</a:t>
                      </a:r>
                      <a:r>
                        <a:rPr lang="en-GB" sz="800" baseline="0" dirty="0" smtClean="0"/>
                        <a:t> and sometimes accurate</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00025">
                <a:tc vMerge="1">
                  <a:txBody>
                    <a:bodyPr/>
                    <a:lstStyle/>
                    <a:p>
                      <a:endParaRPr lang="en-GB" dirty="0"/>
                    </a:p>
                  </a:txBody>
                  <a:tcPr/>
                </a:tc>
                <a:tc>
                  <a:txBody>
                    <a:bodyPr/>
                    <a:lstStyle/>
                    <a:p>
                      <a:r>
                        <a:rPr lang="en-GB" sz="800" dirty="0" smtClean="0"/>
                        <a:t>Punctuation – some control of range</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0025">
                <a:tc vMerge="1">
                  <a:txBody>
                    <a:bodyPr/>
                    <a:lstStyle/>
                    <a:p>
                      <a:endParaRPr lang="en-GB" dirty="0"/>
                    </a:p>
                  </a:txBody>
                  <a:tcPr/>
                </a:tc>
                <a:tc>
                  <a:txBody>
                    <a:bodyPr/>
                    <a:lstStyle/>
                    <a:p>
                      <a:r>
                        <a:rPr lang="en-GB" sz="800" dirty="0" smtClean="0"/>
                        <a:t>Sentence forms – attempts a variety</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0025">
                <a:tc vMerge="1">
                  <a:txBody>
                    <a:bodyPr/>
                    <a:lstStyle/>
                    <a:p>
                      <a:endParaRPr lang="en-GB" dirty="0"/>
                    </a:p>
                  </a:txBody>
                  <a:tcPr/>
                </a:tc>
                <a:tc>
                  <a:txBody>
                    <a:bodyPr/>
                    <a:lstStyle/>
                    <a:p>
                      <a:r>
                        <a:rPr lang="en-GB" sz="800" dirty="0" smtClean="0"/>
                        <a:t>Standard English – some use</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0025">
                <a:tc vMerge="1">
                  <a:txBody>
                    <a:bodyPr/>
                    <a:lstStyle/>
                    <a:p>
                      <a:endParaRPr lang="en-GB" dirty="0"/>
                    </a:p>
                  </a:txBody>
                  <a:tcPr/>
                </a:tc>
                <a:tc>
                  <a:txBody>
                    <a:bodyPr/>
                    <a:lstStyle/>
                    <a:p>
                      <a:r>
                        <a:rPr lang="en-GB" sz="800" dirty="0" smtClean="0"/>
                        <a:t>Spelling – some accurate</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0025">
                <a:tc vMerge="1">
                  <a:txBody>
                    <a:bodyPr/>
                    <a:lstStyle/>
                    <a:p>
                      <a:endParaRPr lang="en-GB" dirty="0"/>
                    </a:p>
                  </a:txBody>
                  <a:tcPr/>
                </a:tc>
                <a:tc>
                  <a:txBody>
                    <a:bodyPr/>
                    <a:lstStyle/>
                    <a:p>
                      <a:r>
                        <a:rPr lang="en-GB" sz="800" dirty="0" smtClean="0"/>
                        <a:t>Vocabulary – varied</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00025">
                <a:tc rowSpan="6">
                  <a:txBody>
                    <a:bodyPr/>
                    <a:lstStyle/>
                    <a:p>
                      <a:pPr algn="ctr"/>
                      <a:endParaRPr lang="en-GB" sz="800" dirty="0" smtClean="0"/>
                    </a:p>
                    <a:p>
                      <a:pPr algn="ctr"/>
                      <a:r>
                        <a:rPr lang="en-GB" dirty="0" smtClean="0"/>
                        <a:t>Level 1</a:t>
                      </a:r>
                    </a:p>
                    <a:p>
                      <a:pPr algn="ctr"/>
                      <a:endParaRPr lang="en-GB" sz="1000" dirty="0" smtClean="0"/>
                    </a:p>
                    <a:p>
                      <a:pPr algn="ctr"/>
                      <a:r>
                        <a:rPr lang="en-GB" sz="1000" dirty="0" smtClean="0"/>
                        <a:t>“Simple, occasional”</a:t>
                      </a:r>
                      <a:endParaRPr lang="en-GB"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smtClean="0"/>
                        <a:t>Sentence demarcation – occasional</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00025">
                <a:tc vMerge="1">
                  <a:txBody>
                    <a:bodyPr/>
                    <a:lstStyle/>
                    <a:p>
                      <a:endParaRPr lang="en-GB" dirty="0"/>
                    </a:p>
                  </a:txBody>
                  <a:tcPr/>
                </a:tc>
                <a:tc>
                  <a:txBody>
                    <a:bodyPr/>
                    <a:lstStyle/>
                    <a:p>
                      <a:r>
                        <a:rPr lang="en-GB" sz="800" dirty="0" smtClean="0"/>
                        <a:t>Punctuation – some</a:t>
                      </a:r>
                      <a:r>
                        <a:rPr lang="en-GB" sz="800" baseline="0" dirty="0" smtClean="0"/>
                        <a:t> evidence</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0025">
                <a:tc vMerge="1">
                  <a:txBody>
                    <a:bodyPr/>
                    <a:lstStyle/>
                    <a:p>
                      <a:endParaRPr lang="en-GB" dirty="0"/>
                    </a:p>
                  </a:txBody>
                  <a:tcPr/>
                </a:tc>
                <a:tc>
                  <a:txBody>
                    <a:bodyPr/>
                    <a:lstStyle/>
                    <a:p>
                      <a:r>
                        <a:rPr lang="en-GB" sz="800" dirty="0" smtClean="0"/>
                        <a:t>Sentence forms – simple range</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0025">
                <a:tc vMerge="1">
                  <a:txBody>
                    <a:bodyPr/>
                    <a:lstStyle/>
                    <a:p>
                      <a:endParaRPr lang="en-GB" dirty="0"/>
                    </a:p>
                  </a:txBody>
                  <a:tcPr/>
                </a:tc>
                <a:tc>
                  <a:txBody>
                    <a:bodyPr/>
                    <a:lstStyle/>
                    <a:p>
                      <a:r>
                        <a:rPr lang="en-GB" sz="800" dirty="0" smtClean="0"/>
                        <a:t>Standard English – occasional</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0025">
                <a:tc vMerge="1">
                  <a:txBody>
                    <a:bodyPr/>
                    <a:lstStyle/>
                    <a:p>
                      <a:endParaRPr lang="en-GB" dirty="0"/>
                    </a:p>
                  </a:txBody>
                  <a:tcPr/>
                </a:tc>
                <a:tc>
                  <a:txBody>
                    <a:bodyPr/>
                    <a:lstStyle/>
                    <a:p>
                      <a:r>
                        <a:rPr lang="en-GB" sz="800" dirty="0" smtClean="0"/>
                        <a:t>Spelling – accurate basic spelling</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0025">
                <a:tc vMerge="1">
                  <a:txBody>
                    <a:bodyPr/>
                    <a:lstStyle/>
                    <a:p>
                      <a:endParaRPr lang="en-GB" dirty="0"/>
                    </a:p>
                  </a:txBody>
                  <a:tcPr/>
                </a:tc>
                <a:tc>
                  <a:txBody>
                    <a:bodyPr/>
                    <a:lstStyle/>
                    <a:p>
                      <a:r>
                        <a:rPr lang="en-GB" sz="800" dirty="0" smtClean="0"/>
                        <a:t>Vocabulary – simple</a:t>
                      </a:r>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GB"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73919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42122"/>
          </a:xfrm>
          <a:ln>
            <a:solidFill>
              <a:schemeClr val="tx1"/>
            </a:solidFill>
          </a:ln>
        </p:spPr>
        <p:txBody>
          <a:bodyPr>
            <a:noAutofit/>
          </a:bodyPr>
          <a:lstStyle/>
          <a:p>
            <a:r>
              <a:rPr lang="en-US" sz="1800" dirty="0"/>
              <a:t>It is 1938, in the popular seaside resort of Brighton on a Bank Holiday1. Hale, playing the part </a:t>
            </a:r>
            <a:r>
              <a:rPr lang="en-US" sz="1800" dirty="0" smtClean="0"/>
              <a:t>of </a:t>
            </a:r>
            <a:r>
              <a:rPr lang="en-US" sz="1800" dirty="0" err="1" smtClean="0"/>
              <a:t>Kolly</a:t>
            </a:r>
            <a:r>
              <a:rPr lang="en-US" sz="1800" dirty="0" smtClean="0"/>
              <a:t> </a:t>
            </a:r>
            <a:r>
              <a:rPr lang="en-US" sz="1800" dirty="0" err="1"/>
              <a:t>Kibber</a:t>
            </a:r>
            <a:r>
              <a:rPr lang="en-US" sz="1800" dirty="0"/>
              <a:t>, works for The Daily Messenger newspaper giving out cards for prizes to the </a:t>
            </a:r>
            <a:r>
              <a:rPr lang="en-US" sz="1800" dirty="0" smtClean="0"/>
              <a:t>holiday crowd</a:t>
            </a:r>
            <a:r>
              <a:rPr lang="en-US" sz="1800" dirty="0"/>
              <a:t>. But he has something else on his </a:t>
            </a:r>
            <a:r>
              <a:rPr lang="en-US" sz="1800" dirty="0" smtClean="0"/>
              <a:t>mind.</a:t>
            </a:r>
            <a:endParaRPr lang="en-GB" sz="1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886342"/>
            <a:ext cx="12192000" cy="5838090"/>
          </a:xfrm>
        </p:spPr>
        <p:txBody>
          <a:bodyPr>
            <a:noAutofit/>
          </a:bodyPr>
          <a:lstStyle/>
          <a:p>
            <a:r>
              <a:rPr lang="en-US" sz="1200" dirty="0"/>
              <a:t>HALE knew, before he had been in Brighton three hours, that they meant to murder him. With </a:t>
            </a:r>
            <a:r>
              <a:rPr lang="en-US" sz="1200" dirty="0" smtClean="0"/>
              <a:t>his inky </a:t>
            </a:r>
            <a:r>
              <a:rPr lang="en-US" sz="1200" dirty="0"/>
              <a:t>fingers and his bitten nails, his manner cynical and nervous, anybody could tell he didn't </a:t>
            </a:r>
            <a:r>
              <a:rPr lang="en-US" sz="1200" dirty="0" smtClean="0"/>
              <a:t>belong – </a:t>
            </a:r>
            <a:r>
              <a:rPr lang="en-US" sz="1200" dirty="0"/>
              <a:t>belong to the early summer sun, the cool Whitsun2 wind off the sea, the holiday </a:t>
            </a:r>
            <a:r>
              <a:rPr lang="en-US" sz="1200" dirty="0" smtClean="0"/>
              <a:t>crowd. </a:t>
            </a:r>
          </a:p>
          <a:p>
            <a:r>
              <a:rPr lang="en-US" sz="1200" dirty="0" smtClean="0"/>
              <a:t>They </a:t>
            </a:r>
            <a:r>
              <a:rPr lang="en-US" sz="1200" dirty="0"/>
              <a:t>came in by train from Victoria every five minutes, rocked down Queen's Road standing on </a:t>
            </a:r>
            <a:r>
              <a:rPr lang="en-US" sz="1200" dirty="0" smtClean="0"/>
              <a:t>the tops </a:t>
            </a:r>
            <a:r>
              <a:rPr lang="en-US" sz="1200" dirty="0"/>
              <a:t>of the little local trams, stepped off in bewildered multitudes into fresh and glittering air: the </a:t>
            </a:r>
            <a:r>
              <a:rPr lang="en-US" sz="1200" dirty="0" smtClean="0"/>
              <a:t>new silver </a:t>
            </a:r>
            <a:r>
              <a:rPr lang="en-US" sz="1200" dirty="0"/>
              <a:t>paint sparkled on the piers, the cream houses ran away into the west like a pale </a:t>
            </a:r>
            <a:r>
              <a:rPr lang="en-US" sz="1200" dirty="0" smtClean="0"/>
              <a:t>Victorian </a:t>
            </a:r>
            <a:r>
              <a:rPr lang="en-US" sz="1200" dirty="0" err="1" smtClean="0"/>
              <a:t>water-colour</a:t>
            </a:r>
            <a:r>
              <a:rPr lang="en-US" sz="1200" dirty="0"/>
              <a:t>; a race in miniature motors, a band playing, flower gardens in bloom below the front, </a:t>
            </a:r>
            <a:r>
              <a:rPr lang="en-US" sz="1200" dirty="0" smtClean="0"/>
              <a:t>an </a:t>
            </a:r>
            <a:r>
              <a:rPr lang="en-US" sz="1200" dirty="0" err="1" smtClean="0"/>
              <a:t>aeroplane</a:t>
            </a:r>
            <a:r>
              <a:rPr lang="en-US" sz="1200" dirty="0" smtClean="0"/>
              <a:t> </a:t>
            </a:r>
            <a:r>
              <a:rPr lang="en-US" sz="1200" dirty="0"/>
              <a:t>advertising something for the health in pale vanishing clouds across the </a:t>
            </a:r>
            <a:r>
              <a:rPr lang="en-US" sz="1200" dirty="0" smtClean="0"/>
              <a:t>sky. </a:t>
            </a:r>
          </a:p>
          <a:p>
            <a:r>
              <a:rPr lang="en-US" sz="1200" dirty="0" smtClean="0"/>
              <a:t>It </a:t>
            </a:r>
            <a:r>
              <a:rPr lang="en-US" sz="1200" dirty="0"/>
              <a:t>had seemed quite easy to Hale to be lost in Brighton. Fifty thousand people besides himself </a:t>
            </a:r>
            <a:r>
              <a:rPr lang="en-US" sz="1200" dirty="0" smtClean="0"/>
              <a:t>were down </a:t>
            </a:r>
            <a:r>
              <a:rPr lang="en-US" sz="1200" dirty="0"/>
              <a:t>for the day, and for quite a while he gave himself up to the good day, drinking gins and </a:t>
            </a:r>
            <a:r>
              <a:rPr lang="en-US" sz="1200" dirty="0" smtClean="0"/>
              <a:t>tonics wherever </a:t>
            </a:r>
            <a:r>
              <a:rPr lang="en-US" sz="1200" dirty="0"/>
              <a:t>his programme allowed. For he had to stick closely to a programme: from ten till </a:t>
            </a:r>
            <a:r>
              <a:rPr lang="en-US" sz="1200" dirty="0" smtClean="0"/>
              <a:t>eleven Queen's </a:t>
            </a:r>
            <a:r>
              <a:rPr lang="en-US" sz="1200" dirty="0"/>
              <a:t>Road and Castle Square, from eleven till twelve the Aquarium and Palace Pier, twelve </a:t>
            </a:r>
            <a:r>
              <a:rPr lang="en-US" sz="1200" dirty="0" smtClean="0"/>
              <a:t>till one </a:t>
            </a:r>
            <a:r>
              <a:rPr lang="en-US" sz="1200" dirty="0"/>
              <a:t>the front between the Old Ship and West Pier, back for lunch between one and two in </a:t>
            </a:r>
            <a:r>
              <a:rPr lang="en-US" sz="1200" dirty="0" smtClean="0"/>
              <a:t>any restaurant </a:t>
            </a:r>
            <a:r>
              <a:rPr lang="en-US" sz="1200" dirty="0"/>
              <a:t>he chose round the Castle Square, and after that he had to make his way all down </a:t>
            </a:r>
            <a:r>
              <a:rPr lang="en-US" sz="1200" dirty="0" smtClean="0"/>
              <a:t>the parade </a:t>
            </a:r>
            <a:r>
              <a:rPr lang="en-US" sz="1200" dirty="0"/>
              <a:t>to West Pier and then to the station by the Hove </a:t>
            </a:r>
            <a:r>
              <a:rPr lang="en-US" sz="1200" dirty="0" smtClean="0"/>
              <a:t>streets. </a:t>
            </a:r>
          </a:p>
          <a:p>
            <a:r>
              <a:rPr lang="en-US" sz="1200" dirty="0" smtClean="0"/>
              <a:t>Advertised </a:t>
            </a:r>
            <a:r>
              <a:rPr lang="en-US" sz="1200" dirty="0"/>
              <a:t>on every Messenger poster: "</a:t>
            </a:r>
            <a:r>
              <a:rPr lang="en-US" sz="1200" dirty="0" err="1"/>
              <a:t>Kolley</a:t>
            </a:r>
            <a:r>
              <a:rPr lang="en-US" sz="1200" dirty="0"/>
              <a:t> </a:t>
            </a:r>
            <a:r>
              <a:rPr lang="en-US" sz="1200" dirty="0" err="1"/>
              <a:t>Kibber</a:t>
            </a:r>
            <a:r>
              <a:rPr lang="en-US" sz="1200" dirty="0"/>
              <a:t> in Brighton today”. In his pocket he had </a:t>
            </a:r>
            <a:r>
              <a:rPr lang="en-US" sz="1200" dirty="0" smtClean="0"/>
              <a:t>a packet </a:t>
            </a:r>
            <a:r>
              <a:rPr lang="en-US" sz="1200" dirty="0"/>
              <a:t>of cards to distribute in hidden places along his route: those who found them would </a:t>
            </a:r>
            <a:r>
              <a:rPr lang="en-US" sz="1200" dirty="0" smtClean="0"/>
              <a:t>receive ten </a:t>
            </a:r>
            <a:r>
              <a:rPr lang="en-US" sz="1200" dirty="0"/>
              <a:t>shillings from the Messenger, but the big prize was reserved for who-ever challenged Hale in </a:t>
            </a:r>
            <a:r>
              <a:rPr lang="en-US" sz="1200" dirty="0" smtClean="0"/>
              <a:t>the proper </a:t>
            </a:r>
            <a:r>
              <a:rPr lang="en-US" sz="1200" dirty="0"/>
              <a:t>form of words and with a copy of the Messenger in his hand: "You are Mr. </a:t>
            </a:r>
            <a:r>
              <a:rPr lang="en-US" sz="1200" dirty="0" err="1"/>
              <a:t>Kolley</a:t>
            </a:r>
            <a:r>
              <a:rPr lang="en-US" sz="1200" dirty="0"/>
              <a:t> </a:t>
            </a:r>
            <a:r>
              <a:rPr lang="en-US" sz="1200" dirty="0" err="1"/>
              <a:t>Kibber</a:t>
            </a:r>
            <a:r>
              <a:rPr lang="en-US" sz="1200" dirty="0"/>
              <a:t>. </a:t>
            </a:r>
            <a:r>
              <a:rPr lang="en-US" sz="1200" dirty="0" smtClean="0"/>
              <a:t>I claim </a:t>
            </a:r>
            <a:r>
              <a:rPr lang="en-US" sz="1200" dirty="0"/>
              <a:t>the Daily Messenger prize</a:t>
            </a:r>
            <a:r>
              <a:rPr lang="en-US" sz="1200" dirty="0" smtClean="0"/>
              <a:t>.“ This </a:t>
            </a:r>
            <a:r>
              <a:rPr lang="en-US" sz="1200" dirty="0"/>
              <a:t>was Hale's job to keep doing his duty until a challenger released him, in every seaside town </a:t>
            </a:r>
            <a:r>
              <a:rPr lang="en-US" sz="1200" dirty="0" smtClean="0"/>
              <a:t>in turn</a:t>
            </a:r>
            <a:r>
              <a:rPr lang="en-US" sz="1200" dirty="0"/>
              <a:t>: yesterday </a:t>
            </a:r>
            <a:r>
              <a:rPr lang="en-US" sz="1200" dirty="0" err="1"/>
              <a:t>Southend</a:t>
            </a:r>
            <a:r>
              <a:rPr lang="en-US" sz="1200" dirty="0"/>
              <a:t>, today Brighton, tomorrow </a:t>
            </a:r>
            <a:r>
              <a:rPr lang="en-US" sz="1200" dirty="0" smtClean="0"/>
              <a:t>–</a:t>
            </a:r>
          </a:p>
          <a:p>
            <a:r>
              <a:rPr lang="en-US" sz="1200" dirty="0" smtClean="0"/>
              <a:t>He </a:t>
            </a:r>
            <a:r>
              <a:rPr lang="en-US" sz="1200" dirty="0"/>
              <a:t>drank his gin and tonic hastily as a clock struck eleven, and moved out of Castle Square. </a:t>
            </a:r>
            <a:r>
              <a:rPr lang="en-US" sz="1200" dirty="0" err="1" smtClean="0"/>
              <a:t>Kolley</a:t>
            </a:r>
            <a:r>
              <a:rPr lang="en-US" sz="1200" dirty="0" smtClean="0"/>
              <a:t> </a:t>
            </a:r>
            <a:r>
              <a:rPr lang="en-US" sz="1200" dirty="0" err="1" smtClean="0"/>
              <a:t>Kibber</a:t>
            </a:r>
            <a:r>
              <a:rPr lang="en-US" sz="1200" dirty="0" smtClean="0"/>
              <a:t> </a:t>
            </a:r>
            <a:r>
              <a:rPr lang="en-US" sz="1200" dirty="0"/>
              <a:t>always played fair, always wore the same kind of hat as in the photograph the </a:t>
            </a:r>
            <a:r>
              <a:rPr lang="en-US" sz="1200" dirty="0" smtClean="0"/>
              <a:t>Messenger printed</a:t>
            </a:r>
            <a:r>
              <a:rPr lang="en-US" sz="1200" dirty="0"/>
              <a:t>, was always on time. Yesterday in </a:t>
            </a:r>
            <a:r>
              <a:rPr lang="en-US" sz="1200" dirty="0" err="1"/>
              <a:t>Southend</a:t>
            </a:r>
            <a:r>
              <a:rPr lang="en-US" sz="1200" dirty="0"/>
              <a:t> he had been unchallenged: the paper liked </a:t>
            </a:r>
            <a:r>
              <a:rPr lang="en-US" sz="1200" dirty="0" smtClean="0"/>
              <a:t>to save </a:t>
            </a:r>
            <a:r>
              <a:rPr lang="en-US" sz="1200" dirty="0"/>
              <a:t>its guineas3 occasionally but not too often. It was his duty today to be spotted and it was </a:t>
            </a:r>
            <a:r>
              <a:rPr lang="en-US" sz="1200" dirty="0" smtClean="0"/>
              <a:t>his inclination </a:t>
            </a:r>
            <a:r>
              <a:rPr lang="en-US" sz="1200" dirty="0"/>
              <a:t>too. There were reasons why he didn't feel too safe in Brighton, even in a Whitsun </a:t>
            </a:r>
            <a:r>
              <a:rPr lang="en-US" sz="1200" dirty="0" smtClean="0"/>
              <a:t>crowd. </a:t>
            </a:r>
          </a:p>
          <a:p>
            <a:r>
              <a:rPr lang="en-US" sz="1200" dirty="0" smtClean="0"/>
              <a:t>He </a:t>
            </a:r>
            <a:r>
              <a:rPr lang="en-US" sz="1200" dirty="0"/>
              <a:t>leant against the rail near the Palace Pier and showed his face to the crowd as it </a:t>
            </a:r>
            <a:r>
              <a:rPr lang="en-US" sz="1200" dirty="0" smtClean="0"/>
              <a:t>uncoiled endlessly </a:t>
            </a:r>
            <a:r>
              <a:rPr lang="en-US" sz="1200" dirty="0"/>
              <a:t>past him, like a twisted piece of wire, two by two, each with an air of sober and </a:t>
            </a:r>
            <a:r>
              <a:rPr lang="en-US" sz="1200" dirty="0" smtClean="0"/>
              <a:t>determined gaiety</a:t>
            </a:r>
            <a:r>
              <a:rPr lang="en-US" sz="1200" dirty="0"/>
              <a:t>. They had stood all the way from Victoria in crowded carriages, they would have to wait </a:t>
            </a:r>
            <a:r>
              <a:rPr lang="en-US" sz="1200" dirty="0" smtClean="0"/>
              <a:t>in queues </a:t>
            </a:r>
            <a:r>
              <a:rPr lang="en-US" sz="1200" dirty="0"/>
              <a:t>for lunch, at midnight half asleep they would rock back in trains an hour late to the </a:t>
            </a:r>
            <a:r>
              <a:rPr lang="en-US" sz="1200" dirty="0" smtClean="0"/>
              <a:t>cramped streets </a:t>
            </a:r>
            <a:r>
              <a:rPr lang="en-US" sz="1200" dirty="0"/>
              <a:t>and the closed pubs and the weary walk home. With immense </a:t>
            </a:r>
            <a:r>
              <a:rPr lang="en-US" sz="1200" dirty="0" err="1"/>
              <a:t>labour</a:t>
            </a:r>
            <a:r>
              <a:rPr lang="en-US" sz="1200" dirty="0"/>
              <a:t> and immense </a:t>
            </a:r>
            <a:r>
              <a:rPr lang="en-US" sz="1200" dirty="0" smtClean="0"/>
              <a:t>patience they </a:t>
            </a:r>
            <a:r>
              <a:rPr lang="en-US" sz="1200" dirty="0"/>
              <a:t>extricated from the long day the grain of pleasure: this sun, this music, the rattle of the </a:t>
            </a:r>
            <a:r>
              <a:rPr lang="en-US" sz="1200" dirty="0" smtClean="0"/>
              <a:t>miniature cars</a:t>
            </a:r>
            <a:r>
              <a:rPr lang="en-US" sz="1200" dirty="0"/>
              <a:t>, the ghost train diving between the grinning skeletons under the Aquarium promenade, </a:t>
            </a:r>
            <a:r>
              <a:rPr lang="en-US" sz="1200" dirty="0" smtClean="0"/>
              <a:t>the sticks </a:t>
            </a:r>
            <a:r>
              <a:rPr lang="en-US" sz="1200" dirty="0"/>
              <a:t>of Brighton rock, the paper sailors </a:t>
            </a:r>
            <a:r>
              <a:rPr lang="en-US" sz="1200" dirty="0" smtClean="0"/>
              <a:t>caps</a:t>
            </a:r>
            <a:r>
              <a:rPr lang="en-US" sz="1200" smtClean="0"/>
              <a:t>. </a:t>
            </a:r>
          </a:p>
          <a:p>
            <a:r>
              <a:rPr lang="en-US" sz="1200" smtClean="0"/>
              <a:t>Nobody </a:t>
            </a:r>
            <a:r>
              <a:rPr lang="en-US" sz="1200" dirty="0"/>
              <a:t>paid any attention to Hale; no one seemed to be carrying a Messenger. He deposited one </a:t>
            </a:r>
            <a:r>
              <a:rPr lang="en-US" sz="1200" dirty="0" smtClean="0"/>
              <a:t>of his </a:t>
            </a:r>
            <a:r>
              <a:rPr lang="en-US" sz="1200" dirty="0"/>
              <a:t>cards carefully on the top of a little basket and moved on, with his bitten nails and his inky </a:t>
            </a:r>
            <a:r>
              <a:rPr lang="en-US" sz="1200" dirty="0" smtClean="0"/>
              <a:t>fingers, </a:t>
            </a:r>
            <a:r>
              <a:rPr lang="en-GB" sz="1200" dirty="0" smtClean="0"/>
              <a:t>alone</a:t>
            </a:r>
            <a:r>
              <a:rPr lang="en-GB" sz="1200" dirty="0"/>
              <a:t>.</a:t>
            </a:r>
            <a:endParaRPr lang="en-US" sz="1200" dirty="0"/>
          </a:p>
        </p:txBody>
      </p:sp>
      <p:sp>
        <p:nvSpPr>
          <p:cNvPr id="5" name="Rectangle 4"/>
          <p:cNvSpPr/>
          <p:nvPr/>
        </p:nvSpPr>
        <p:spPr>
          <a:xfrm>
            <a:off x="318051" y="5801102"/>
            <a:ext cx="10933043" cy="923330"/>
          </a:xfrm>
          <a:prstGeom prst="rect">
            <a:avLst/>
          </a:prstGeom>
        </p:spPr>
        <p:txBody>
          <a:bodyPr wrap="square">
            <a:spAutoFit/>
          </a:bodyPr>
          <a:lstStyle/>
          <a:p>
            <a:r>
              <a:rPr lang="en-US" sz="800" b="0" i="0" u="none" strike="noStrike" baseline="0" dirty="0" smtClean="0">
                <a:latin typeface="ArialMT"/>
              </a:rPr>
              <a:t>1 </a:t>
            </a:r>
            <a:r>
              <a:rPr lang="en-US" b="0" i="0" u="none" strike="noStrike" baseline="0" dirty="0" smtClean="0">
                <a:latin typeface="ArialMT"/>
              </a:rPr>
              <a:t>Bank Holiday – an official holiday when banks and most offices are closed.</a:t>
            </a:r>
          </a:p>
          <a:p>
            <a:r>
              <a:rPr lang="en-US" sz="800" b="0" i="0" u="none" strike="noStrike" baseline="0" dirty="0" smtClean="0">
                <a:latin typeface="ArialMT"/>
              </a:rPr>
              <a:t>2 </a:t>
            </a:r>
            <a:r>
              <a:rPr lang="en-US" b="0" i="0" u="none" strike="noStrike" baseline="0" dirty="0" smtClean="0">
                <a:latin typeface="ArialMT"/>
              </a:rPr>
              <a:t>Whitsun – A Christian festival on the seventh Sunday after Easter</a:t>
            </a:r>
          </a:p>
          <a:p>
            <a:r>
              <a:rPr lang="en-US" sz="800" b="0" i="0" u="none" strike="noStrike" baseline="0" dirty="0" smtClean="0">
                <a:latin typeface="ArialMT"/>
              </a:rPr>
              <a:t>3 </a:t>
            </a:r>
            <a:r>
              <a:rPr lang="en-US" b="0" i="0" u="none" strike="noStrike" baseline="0" dirty="0" smtClean="0">
                <a:latin typeface="ArialMT"/>
              </a:rPr>
              <a:t>Guineas – A guinea was an old form of currency equivalent to just over £1</a:t>
            </a:r>
            <a:endParaRPr lang="en-GB" dirty="0"/>
          </a:p>
        </p:txBody>
      </p:sp>
    </p:spTree>
    <p:extLst>
      <p:ext uri="{BB962C8B-B14F-4D97-AF65-F5344CB8AC3E}">
        <p14:creationId xmlns:p14="http://schemas.microsoft.com/office/powerpoint/2010/main" val="816389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1156" t="14373" r="53602" b="3907"/>
          <a:stretch/>
        </p:blipFill>
        <p:spPr>
          <a:xfrm>
            <a:off x="108155" y="144278"/>
            <a:ext cx="11975690" cy="6713722"/>
          </a:xfrm>
          <a:prstGeom prst="rect">
            <a:avLst/>
          </a:prstGeom>
        </p:spPr>
      </p:pic>
    </p:spTree>
    <p:extLst>
      <p:ext uri="{BB962C8B-B14F-4D97-AF65-F5344CB8AC3E}">
        <p14:creationId xmlns:p14="http://schemas.microsoft.com/office/powerpoint/2010/main" val="2127805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0877" t="12455" r="17412" b="4503"/>
          <a:stretch/>
        </p:blipFill>
        <p:spPr>
          <a:xfrm>
            <a:off x="1676239" y="0"/>
            <a:ext cx="8935614" cy="6763631"/>
          </a:xfrm>
          <a:prstGeom prst="rect">
            <a:avLst/>
          </a:prstGeom>
        </p:spPr>
      </p:pic>
    </p:spTree>
    <p:extLst>
      <p:ext uri="{BB962C8B-B14F-4D97-AF65-F5344CB8AC3E}">
        <p14:creationId xmlns:p14="http://schemas.microsoft.com/office/powerpoint/2010/main" val="748803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94240"/>
            <a:ext cx="12192000" cy="2387600"/>
          </a:xfrm>
        </p:spPr>
        <p:txBody>
          <a:bodyPr/>
          <a:lstStyle/>
          <a:p>
            <a:r>
              <a:rPr lang="en-GB" b="1" dirty="0" smtClean="0"/>
              <a:t>Question 2: 8 marks – 10 minutes</a:t>
            </a:r>
            <a:endParaRPr lang="en-GB" b="1" dirty="0"/>
          </a:p>
        </p:txBody>
      </p:sp>
      <p:sp>
        <p:nvSpPr>
          <p:cNvPr id="4" name="Subtitle 2"/>
          <p:cNvSpPr txBox="1">
            <a:spLocks/>
          </p:cNvSpPr>
          <p:nvPr/>
        </p:nvSpPr>
        <p:spPr>
          <a:xfrm>
            <a:off x="538842" y="3289867"/>
            <a:ext cx="11201401" cy="3393961"/>
          </a:xfrm>
          <a:prstGeom prst="rect">
            <a:avLst/>
          </a:prstGeom>
          <a:solidFill>
            <a:srgbClr val="FFC000"/>
          </a:solidFill>
        </p:spPr>
        <p:txBody>
          <a:bodyPr vert="horz" lIns="91440" tIns="45721" rIns="91440" bIns="4572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dirty="0"/>
              <a:t>Knowledge and Skills Required:</a:t>
            </a:r>
          </a:p>
          <a:p>
            <a:endParaRPr lang="en-GB" sz="800" dirty="0"/>
          </a:p>
          <a:p>
            <a:pPr marL="342904" indent="-342904" algn="l">
              <a:buFont typeface="Arial" panose="020B0604020202020204" pitchFamily="34" charset="0"/>
              <a:buChar char="•"/>
            </a:pPr>
            <a:r>
              <a:rPr lang="en-GB" sz="2000" b="1" dirty="0"/>
              <a:t>Words and phrases: </a:t>
            </a:r>
            <a:r>
              <a:rPr lang="en-GB" sz="2000" dirty="0"/>
              <a:t>identify and explain the effect of individual words and phrase types using word classes and grammatical subject terminology.</a:t>
            </a:r>
          </a:p>
          <a:p>
            <a:pPr algn="l"/>
            <a:endParaRPr lang="en-GB" sz="800" dirty="0"/>
          </a:p>
          <a:p>
            <a:pPr marL="342904" indent="-342904" algn="l">
              <a:buFont typeface="Arial" panose="020B0604020202020204" pitchFamily="34" charset="0"/>
              <a:buChar char="•"/>
            </a:pPr>
            <a:r>
              <a:rPr lang="en-GB" sz="2000" b="1" dirty="0"/>
              <a:t>Language techniques and features: </a:t>
            </a:r>
            <a:r>
              <a:rPr lang="en-GB" sz="2000" dirty="0"/>
              <a:t>identify and explain the effect of a broad range of literary and language devices</a:t>
            </a:r>
          </a:p>
          <a:p>
            <a:pPr algn="l"/>
            <a:endParaRPr lang="en-GB" sz="800" dirty="0"/>
          </a:p>
          <a:p>
            <a:pPr marL="342904" indent="-342904" algn="l">
              <a:buFont typeface="Arial" panose="020B0604020202020204" pitchFamily="34" charset="0"/>
              <a:buChar char="•"/>
            </a:pPr>
            <a:r>
              <a:rPr lang="en-GB" sz="2000" b="1" dirty="0"/>
              <a:t>Sentence forms: </a:t>
            </a:r>
            <a:r>
              <a:rPr lang="en-GB" sz="2000" dirty="0"/>
              <a:t>identify and explain the symbolic or reflective use of different sentence forms</a:t>
            </a:r>
          </a:p>
        </p:txBody>
      </p:sp>
      <p:graphicFrame>
        <p:nvGraphicFramePr>
          <p:cNvPr id="6" name="Table 5"/>
          <p:cNvGraphicFramePr>
            <a:graphicFrameLocks noGrp="1"/>
          </p:cNvGraphicFramePr>
          <p:nvPr>
            <p:extLst/>
          </p:nvPr>
        </p:nvGraphicFramePr>
        <p:xfrm>
          <a:off x="538841" y="1458164"/>
          <a:ext cx="11201401" cy="1831703"/>
        </p:xfrm>
        <a:graphic>
          <a:graphicData uri="http://schemas.openxmlformats.org/drawingml/2006/table">
            <a:tbl>
              <a:tblPr firstRow="1" bandRow="1">
                <a:tableStyleId>{5940675A-B579-460E-94D1-54222C63F5DA}</a:tableStyleId>
              </a:tblPr>
              <a:tblGrid>
                <a:gridCol w="1181100"/>
                <a:gridCol w="10020301"/>
              </a:tblGrid>
              <a:tr h="1831703">
                <a:tc>
                  <a:txBody>
                    <a:bodyPr/>
                    <a:lstStyle/>
                    <a:p>
                      <a:pPr algn="ctr"/>
                      <a:r>
                        <a:rPr lang="en-GB" sz="3200" b="1" dirty="0" smtClean="0"/>
                        <a:t>AO2</a:t>
                      </a:r>
                      <a:endParaRPr lang="en-GB" sz="3200" b="1" dirty="0"/>
                    </a:p>
                  </a:txBody>
                  <a:tcPr anchor="ctr"/>
                </a:tc>
                <a:tc>
                  <a:txBody>
                    <a:bodyPr/>
                    <a:lstStyle/>
                    <a:p>
                      <a:pPr marL="342900" indent="-342900">
                        <a:buFont typeface="Arial" panose="020B0604020202020204" pitchFamily="34" charset="0"/>
                        <a:buChar char="•"/>
                      </a:pPr>
                      <a:r>
                        <a:rPr lang="en-US" sz="2400" b="0" i="0" u="none" strike="noStrike" kern="1200" baseline="0" dirty="0" smtClean="0">
                          <a:solidFill>
                            <a:schemeClr val="tx1"/>
                          </a:solidFill>
                          <a:latin typeface="+mn-lt"/>
                          <a:ea typeface="+mn-ea"/>
                          <a:cs typeface="+mn-cs"/>
                        </a:rPr>
                        <a:t>Explain, comment on and analyse how writers use </a:t>
                      </a:r>
                      <a:r>
                        <a:rPr lang="en-US" sz="2400" b="1" i="0" u="none" strike="noStrike" kern="1200" baseline="0" dirty="0" smtClean="0">
                          <a:solidFill>
                            <a:srgbClr val="FF0000"/>
                          </a:solidFill>
                          <a:latin typeface="+mn-lt"/>
                          <a:ea typeface="+mn-ea"/>
                          <a:cs typeface="+mn-cs"/>
                        </a:rPr>
                        <a:t>language</a:t>
                      </a:r>
                      <a:r>
                        <a:rPr lang="en-US" sz="2400" b="0" i="0" u="none" strike="noStrike" kern="1200" baseline="0" dirty="0" smtClean="0">
                          <a:solidFill>
                            <a:schemeClr val="tx1"/>
                          </a:solidFill>
                          <a:latin typeface="+mn-lt"/>
                          <a:ea typeface="+mn-ea"/>
                          <a:cs typeface="+mn-cs"/>
                        </a:rPr>
                        <a:t> to achieve effects and influence readers, using relevant subject terminology to support their views. </a:t>
                      </a:r>
                      <a:endParaRPr lang="en-GB" sz="2400" b="0" i="0" u="none" strike="noStrike" kern="1200" baseline="0" dirty="0" smtClean="0">
                        <a:solidFill>
                          <a:schemeClr val="tx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3991892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740" t="9815" r="54271" b="7963"/>
          <a:stretch/>
        </p:blipFill>
        <p:spPr>
          <a:xfrm>
            <a:off x="0" y="0"/>
            <a:ext cx="12192000" cy="6878333"/>
          </a:xfrm>
          <a:prstGeom prst="rect">
            <a:avLst/>
          </a:prstGeom>
        </p:spPr>
      </p:pic>
    </p:spTree>
    <p:extLst>
      <p:ext uri="{BB962C8B-B14F-4D97-AF65-F5344CB8AC3E}">
        <p14:creationId xmlns:p14="http://schemas.microsoft.com/office/powerpoint/2010/main" val="1103351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5069</Words>
  <Application>Microsoft Office PowerPoint</Application>
  <PresentationFormat>Widescreen</PresentationFormat>
  <Paragraphs>771</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ArialMT</vt:lpstr>
      <vt:lpstr>Calibri</vt:lpstr>
      <vt:lpstr>Calibri Light</vt:lpstr>
      <vt:lpstr>Symbol</vt:lpstr>
      <vt:lpstr>Times New Roman</vt:lpstr>
      <vt:lpstr>Wingdings</vt:lpstr>
      <vt:lpstr>Office Theme</vt:lpstr>
      <vt:lpstr>English Language – Paper 1  Brighton Rock </vt:lpstr>
      <vt:lpstr>PowerPoint Presentation</vt:lpstr>
      <vt:lpstr>PowerPoint Presentation</vt:lpstr>
      <vt:lpstr>Section A: Reading 1 hour</vt:lpstr>
      <vt:lpstr>It is 1938, in the popular seaside resort of Brighton on a Bank Holiday1. Hale, playing the part of Kolly Kibber, works for The Daily Messenger newspaper giving out cards for prizes to the holiday crowd. But he has something else on his mind.</vt:lpstr>
      <vt:lpstr>PowerPoint Presentation</vt:lpstr>
      <vt:lpstr>PowerPoint Presentation</vt:lpstr>
      <vt:lpstr>Question 2: 8 marks – 10 minutes</vt:lpstr>
      <vt:lpstr>PowerPoint Presentation</vt:lpstr>
      <vt:lpstr>How does the writer use language here to describe the rat? [8 marks] </vt:lpstr>
      <vt:lpstr>Question 2 - Sentence Starters</vt:lpstr>
      <vt:lpstr>QUESTION 2: AO2 – Language - Criteria</vt:lpstr>
      <vt:lpstr>PowerPoint Presentation</vt:lpstr>
      <vt:lpstr>SUBJECT TERMINOLOGY - How many of these key words can you spot in your partner’s work?</vt:lpstr>
      <vt:lpstr>Level ?</vt:lpstr>
      <vt:lpstr>Level ?</vt:lpstr>
      <vt:lpstr>Level ?</vt:lpstr>
      <vt:lpstr>Level ?</vt:lpstr>
      <vt:lpstr>Self-Assessment – Give yourself a mark out of 8</vt:lpstr>
      <vt:lpstr>Question 3: 8 marks – 10 minutes</vt:lpstr>
      <vt:lpstr>PowerPoint Presentation</vt:lpstr>
      <vt:lpstr>Question 3 will always focus on the structural features of the whole text: </vt:lpstr>
      <vt:lpstr>When analysing structure, consider these first:</vt:lpstr>
      <vt:lpstr>Close analysis and how to comment on structure</vt:lpstr>
      <vt:lpstr>PowerPoint Presentation</vt:lpstr>
      <vt:lpstr>Question 3 – AO2 - Structure</vt:lpstr>
      <vt:lpstr>Structure Question – Structure of Answer </vt:lpstr>
      <vt:lpstr>Level ?</vt:lpstr>
      <vt:lpstr>Level ?</vt:lpstr>
      <vt:lpstr>Level ?</vt:lpstr>
      <vt:lpstr>Level ?</vt:lpstr>
      <vt:lpstr>Question 4 – 20 marks – 20 minutes</vt:lpstr>
      <vt:lpstr>PowerPoint Presentation</vt:lpstr>
      <vt:lpstr>QUESTION 4: AO4 - Evaluate texts critically</vt:lpstr>
      <vt:lpstr>Question 4 – Answer Structure</vt:lpstr>
      <vt:lpstr>Level ?</vt:lpstr>
      <vt:lpstr>Level ?</vt:lpstr>
      <vt:lpstr>Level ?</vt:lpstr>
      <vt:lpstr>Level ?</vt:lpstr>
      <vt:lpstr>Section B: Writing 45 minutes</vt:lpstr>
      <vt:lpstr>PowerPoint Presentation</vt:lpstr>
      <vt:lpstr>PowerPoint Presentation</vt:lpstr>
      <vt:lpstr>Content and Organisation</vt:lpstr>
      <vt:lpstr>Technical Accuracy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A: Reading</dc:title>
  <dc:creator>Guy Dowling</dc:creator>
  <cp:lastModifiedBy>Guy Dowling</cp:lastModifiedBy>
  <cp:revision>28</cp:revision>
  <cp:lastPrinted>2016-12-08T12:05:58Z</cp:lastPrinted>
  <dcterms:created xsi:type="dcterms:W3CDTF">2016-12-08T12:00:50Z</dcterms:created>
  <dcterms:modified xsi:type="dcterms:W3CDTF">2017-12-04T12:07:20Z</dcterms:modified>
</cp:coreProperties>
</file>