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1" r:id="rId5"/>
    <p:sldId id="260" r:id="rId6"/>
    <p:sldId id="266" r:id="rId7"/>
    <p:sldId id="277" r:id="rId8"/>
    <p:sldId id="278" r:id="rId9"/>
    <p:sldId id="279" r:id="rId10"/>
    <p:sldId id="280" r:id="rId11"/>
    <p:sldId id="261" r:id="rId12"/>
    <p:sldId id="268" r:id="rId13"/>
    <p:sldId id="269" r:id="rId14"/>
    <p:sldId id="270" r:id="rId15"/>
    <p:sldId id="271" r:id="rId16"/>
    <p:sldId id="272" r:id="rId17"/>
    <p:sldId id="262" r:id="rId18"/>
    <p:sldId id="267" r:id="rId19"/>
    <p:sldId id="273" r:id="rId20"/>
    <p:sldId id="274" r:id="rId21"/>
    <p:sldId id="275" r:id="rId22"/>
    <p:sldId id="276"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p:scale>
          <a:sx n="26" d="100"/>
          <a:sy n="26" d="100"/>
        </p:scale>
        <p:origin x="3756" y="18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1F2277-0628-448C-AADC-6BF373296999}" type="datetimeFigureOut">
              <a:rPr lang="en-GB" smtClean="0"/>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107454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1F2277-0628-448C-AADC-6BF373296999}" type="datetimeFigureOut">
              <a:rPr lang="en-GB" smtClean="0"/>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425262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1F2277-0628-448C-AADC-6BF373296999}" type="datetimeFigureOut">
              <a:rPr lang="en-GB" smtClean="0"/>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422979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1F2277-0628-448C-AADC-6BF373296999}" type="datetimeFigureOut">
              <a:rPr lang="en-GB" smtClean="0"/>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395625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F2277-0628-448C-AADC-6BF373296999}" type="datetimeFigureOut">
              <a:rPr lang="en-GB" smtClean="0"/>
              <a:t>24/01/2018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423107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1F2277-0628-448C-AADC-6BF373296999}" type="datetimeFigureOut">
              <a:rPr lang="en-GB" smtClean="0"/>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57694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1F2277-0628-448C-AADC-6BF373296999}" type="datetimeFigureOut">
              <a:rPr lang="en-GB" smtClean="0"/>
              <a:t>24/01/2018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354115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1F2277-0628-448C-AADC-6BF373296999}" type="datetimeFigureOut">
              <a:rPr lang="en-GB" smtClean="0"/>
              <a:t>24/01/2018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16054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F2277-0628-448C-AADC-6BF373296999}" type="datetimeFigureOut">
              <a:rPr lang="en-GB" smtClean="0"/>
              <a:t>24/01/2018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283571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F2277-0628-448C-AADC-6BF373296999}" type="datetimeFigureOut">
              <a:rPr lang="en-GB" smtClean="0"/>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326890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F2277-0628-448C-AADC-6BF373296999}" type="datetimeFigureOut">
              <a:rPr lang="en-GB" smtClean="0"/>
              <a:t>24/01/2018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53099-AFD3-424E-A093-35CB12AEC1A9}" type="slidenum">
              <a:rPr lang="en-GB" smtClean="0"/>
              <a:t>‹#›</a:t>
            </a:fld>
            <a:endParaRPr lang="en-GB"/>
          </a:p>
        </p:txBody>
      </p:sp>
    </p:spTree>
    <p:extLst>
      <p:ext uri="{BB962C8B-B14F-4D97-AF65-F5344CB8AC3E}">
        <p14:creationId xmlns:p14="http://schemas.microsoft.com/office/powerpoint/2010/main" val="115548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F2277-0628-448C-AADC-6BF373296999}" type="datetimeFigureOut">
              <a:rPr lang="en-GB" smtClean="0"/>
              <a:t>24/01/2018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53099-AFD3-424E-A093-35CB12AEC1A9}" type="slidenum">
              <a:rPr lang="en-GB" smtClean="0"/>
              <a:t>‹#›</a:t>
            </a:fld>
            <a:endParaRPr lang="en-GB"/>
          </a:p>
        </p:txBody>
      </p:sp>
    </p:spTree>
    <p:extLst>
      <p:ext uri="{BB962C8B-B14F-4D97-AF65-F5344CB8AC3E}">
        <p14:creationId xmlns:p14="http://schemas.microsoft.com/office/powerpoint/2010/main" val="105182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Language Paper 2</a:t>
            </a:r>
            <a:br>
              <a:rPr lang="en-GB" dirty="0" smtClean="0"/>
            </a:br>
            <a:r>
              <a:rPr lang="en-GB" dirty="0" smtClean="0"/>
              <a:t>Growing Up</a:t>
            </a:r>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095" y="3208532"/>
            <a:ext cx="9523809" cy="3580952"/>
          </a:xfrm>
          <a:prstGeom prst="rect">
            <a:avLst/>
          </a:prstGeom>
        </p:spPr>
      </p:pic>
    </p:spTree>
    <p:extLst>
      <p:ext uri="{BB962C8B-B14F-4D97-AF65-F5344CB8AC3E}">
        <p14:creationId xmlns:p14="http://schemas.microsoft.com/office/powerpoint/2010/main" val="26391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6039093"/>
              </p:ext>
            </p:extLst>
          </p:nvPr>
        </p:nvGraphicFramePr>
        <p:xfrm>
          <a:off x="729916" y="1377867"/>
          <a:ext cx="1592179" cy="5063300"/>
        </p:xfrm>
        <a:graphic>
          <a:graphicData uri="http://schemas.openxmlformats.org/drawingml/2006/table">
            <a:tbl>
              <a:tblPr firstRow="1" firstCol="1" bandRow="1">
                <a:tableStyleId>{5940675A-B579-460E-94D1-54222C63F5DA}</a:tableStyleId>
              </a:tblPr>
              <a:tblGrid>
                <a:gridCol w="1592179"/>
              </a:tblGrid>
              <a:tr h="23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1045823">
                <a:tc>
                  <a:txBody>
                    <a:bodyPr/>
                    <a:lstStyle/>
                    <a:p>
                      <a:pPr algn="ctr">
                        <a:spcAft>
                          <a:spcPts val="0"/>
                        </a:spcAft>
                      </a:pPr>
                      <a:r>
                        <a:rPr lang="en-GB" sz="1400" b="1" dirty="0">
                          <a:effectLst/>
                        </a:rPr>
                        <a:t>Level 4</a:t>
                      </a:r>
                    </a:p>
                    <a:p>
                      <a:pPr algn="ctr">
                        <a:spcAft>
                          <a:spcPts val="0"/>
                        </a:spcAft>
                      </a:pPr>
                      <a:r>
                        <a:rPr lang="en-GB" sz="1000" dirty="0">
                          <a:effectLst/>
                        </a:rPr>
                        <a:t> </a:t>
                      </a:r>
                    </a:p>
                    <a:p>
                      <a:pPr algn="ctr">
                        <a:spcAft>
                          <a:spcPts val="0"/>
                        </a:spcAft>
                      </a:pPr>
                      <a:r>
                        <a:rPr lang="en-GB" sz="1400" i="1" dirty="0">
                          <a:effectLst/>
                        </a:rPr>
                        <a:t>Perceptive, detailed</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7-8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3</a:t>
                      </a:r>
                    </a:p>
                    <a:p>
                      <a:pPr algn="ctr">
                        <a:spcAft>
                          <a:spcPts val="0"/>
                        </a:spcAft>
                      </a:pPr>
                      <a:r>
                        <a:rPr lang="en-GB" sz="1000" dirty="0">
                          <a:effectLst/>
                        </a:rPr>
                        <a:t> </a:t>
                      </a:r>
                    </a:p>
                    <a:p>
                      <a:pPr algn="ctr">
                        <a:spcAft>
                          <a:spcPts val="0"/>
                        </a:spcAft>
                      </a:pPr>
                      <a:r>
                        <a:rPr lang="en-GB" sz="1400" i="1" dirty="0">
                          <a:effectLst/>
                        </a:rPr>
                        <a:t>Clear, relevant</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5-6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2</a:t>
                      </a:r>
                    </a:p>
                    <a:p>
                      <a:pPr algn="ctr">
                        <a:spcAft>
                          <a:spcPts val="0"/>
                        </a:spcAft>
                      </a:pPr>
                      <a:r>
                        <a:rPr lang="en-GB" sz="1000" dirty="0">
                          <a:effectLst/>
                        </a:rPr>
                        <a:t> </a:t>
                      </a:r>
                    </a:p>
                    <a:p>
                      <a:pPr algn="ctr">
                        <a:spcAft>
                          <a:spcPts val="0"/>
                        </a:spcAft>
                      </a:pPr>
                      <a:r>
                        <a:rPr lang="en-GB" sz="1400" i="1" dirty="0">
                          <a:effectLst/>
                        </a:rPr>
                        <a:t>Some, attempts</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3-4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166329">
                <a:tc>
                  <a:txBody>
                    <a:bodyPr/>
                    <a:lstStyle/>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a:effectLst/>
                        </a:rPr>
                        <a:t> </a:t>
                      </a:r>
                    </a:p>
                    <a:p>
                      <a:pPr algn="ctr">
                        <a:lnSpc>
                          <a:spcPct val="107000"/>
                        </a:lnSpc>
                        <a:spcAft>
                          <a:spcPts val="0"/>
                        </a:spcAft>
                      </a:pPr>
                      <a:r>
                        <a:rPr lang="en-GB" sz="1400" dirty="0">
                          <a:solidFill>
                            <a:srgbClr val="FF0000"/>
                          </a:solidFill>
                          <a:effectLst/>
                        </a:rPr>
                        <a:t>1-2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3232">
                <a:tc>
                  <a:txBody>
                    <a:bodyPr/>
                    <a:lstStyle/>
                    <a:p>
                      <a:pPr algn="ctr">
                        <a:spcAft>
                          <a:spcPts val="0"/>
                        </a:spcAft>
                      </a:pPr>
                      <a:r>
                        <a:rPr lang="en-GB" sz="1400" b="1" dirty="0">
                          <a:effectLst/>
                        </a:rPr>
                        <a:t>Level 0</a:t>
                      </a:r>
                    </a:p>
                    <a:p>
                      <a:pPr algn="ctr">
                        <a:lnSpc>
                          <a:spcPct val="107000"/>
                        </a:lnSpc>
                        <a:spcAft>
                          <a:spcPts val="0"/>
                        </a:spcAft>
                      </a:pPr>
                      <a:r>
                        <a:rPr lang="en-GB" sz="1400" dirty="0">
                          <a:effectLst/>
                        </a:rPr>
                        <a:t>No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TextBox 2"/>
          <p:cNvSpPr txBox="1"/>
          <p:nvPr/>
        </p:nvSpPr>
        <p:spPr>
          <a:xfrm>
            <a:off x="2574758" y="197727"/>
            <a:ext cx="9420725" cy="6124754"/>
          </a:xfrm>
          <a:prstGeom prst="rect">
            <a:avLst/>
          </a:prstGeom>
          <a:noFill/>
        </p:spPr>
        <p:txBody>
          <a:bodyPr wrap="square" rtlCol="0">
            <a:spAutoFit/>
          </a:bodyPr>
          <a:lstStyle/>
          <a:p>
            <a:pPr algn="just"/>
            <a:r>
              <a:rPr lang="en-US" sz="2800" dirty="0" smtClean="0"/>
              <a:t>The activities of the boy in Source A are limited compared to the Victorian boy who has a wider choice of exciting and adventurous games to play. The toddler in Source A enjoys making a noise, exploring the sound effect of his own voice as he ‘barks gibberish in the middle of the room.’ His noisy outburst takes all his energy as ‘he throws his entire body into it’ showing how, at this </a:t>
            </a:r>
            <a:r>
              <a:rPr lang="en-US" sz="2800" dirty="0" err="1" smtClean="0"/>
              <a:t>self-centred</a:t>
            </a:r>
            <a:r>
              <a:rPr lang="en-US" sz="2800" dirty="0" smtClean="0"/>
              <a:t> stage of development, he just wants to express himself and attract attention. In contrast, the Victorian boy makes his own noise with ‘a hearty shout’ but has also been given purpose-built musical toys such as ‘drums and tin trumpets’. He is at a different stage of maturity and needs more stimulation to develop his creativity, although perhaps both the boy’s trumpet tooting and the toddler’s ‘gibberish’ are just as irritating for any parent listening.</a:t>
            </a:r>
            <a:endParaRPr lang="en-GB" sz="2800" dirty="0"/>
          </a:p>
        </p:txBody>
      </p:sp>
    </p:spTree>
    <p:extLst>
      <p:ext uri="{BB962C8B-B14F-4D97-AF65-F5344CB8AC3E}">
        <p14:creationId xmlns:p14="http://schemas.microsoft.com/office/powerpoint/2010/main" val="233850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583" t="26481" r="22813" b="60000"/>
          <a:stretch/>
        </p:blipFill>
        <p:spPr>
          <a:xfrm>
            <a:off x="0" y="1130300"/>
            <a:ext cx="12218270" cy="1612900"/>
          </a:xfrm>
          <a:prstGeom prst="rect">
            <a:avLst/>
          </a:prstGeom>
        </p:spPr>
      </p:pic>
    </p:spTree>
    <p:extLst>
      <p:ext uri="{BB962C8B-B14F-4D97-AF65-F5344CB8AC3E}">
        <p14:creationId xmlns:p14="http://schemas.microsoft.com/office/powerpoint/2010/main" val="92525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5563"/>
          </a:xfrm>
        </p:spPr>
        <p:txBody>
          <a:bodyPr>
            <a:normAutofit/>
          </a:bodyPr>
          <a:lstStyle/>
          <a:p>
            <a:pPr algn="ctr"/>
            <a:r>
              <a:rPr lang="en-GB" b="1" dirty="0"/>
              <a:t>QUESTION </a:t>
            </a:r>
            <a:r>
              <a:rPr lang="en-GB" b="1" dirty="0" smtClean="0"/>
              <a:t>3: AO2 – Language Analysis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25778832"/>
              </p:ext>
            </p:extLst>
          </p:nvPr>
        </p:nvGraphicFramePr>
        <p:xfrm>
          <a:off x="1816523" y="1161300"/>
          <a:ext cx="8530636" cy="5411167"/>
        </p:xfrm>
        <a:graphic>
          <a:graphicData uri="http://schemas.openxmlformats.org/drawingml/2006/table">
            <a:tbl>
              <a:tblPr firstRow="1" firstCol="1" bandRow="1">
                <a:tableStyleId>{5940675A-B579-460E-94D1-54222C63F5DA}</a:tableStyleId>
              </a:tblPr>
              <a:tblGrid>
                <a:gridCol w="1880284"/>
                <a:gridCol w="6650352"/>
              </a:tblGrid>
              <a:tr h="17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390402">
                <a:tc gridSpan="2">
                  <a:txBody>
                    <a:bodyPr/>
                    <a:lstStyle/>
                    <a:p>
                      <a:r>
                        <a:rPr lang="en-GB" sz="1200" b="1" i="0" u="none" strike="noStrike" baseline="0" dirty="0" smtClean="0">
                          <a:solidFill>
                            <a:srgbClr val="000000"/>
                          </a:solidFill>
                          <a:latin typeface="Arial" panose="020B0604020202020204" pitchFamily="34" charset="0"/>
                        </a:rPr>
                        <a:t>This question assesses Language </a:t>
                      </a:r>
                      <a:r>
                        <a:rPr lang="en-GB" sz="1200" b="0" i="0" u="none" strike="noStrike" baseline="0" dirty="0" err="1" smtClean="0">
                          <a:solidFill>
                            <a:srgbClr val="000000"/>
                          </a:solidFill>
                          <a:latin typeface="Arial" panose="020B0604020202020204" pitchFamily="34" charset="0"/>
                        </a:rPr>
                        <a:t>ie</a:t>
                      </a:r>
                      <a:r>
                        <a:rPr lang="en-GB" sz="1200" b="0" i="0" u="none" strike="noStrike" baseline="0" dirty="0" smtClean="0">
                          <a:solidFill>
                            <a:srgbClr val="000000"/>
                          </a:solidFill>
                          <a:latin typeface="Arial" panose="020B0604020202020204" pitchFamily="34" charset="0"/>
                        </a:rPr>
                        <a:t>: Words / Phrases / Language Features / Language Techniques / Sentence Forms   </a:t>
                      </a:r>
                      <a:endParaRPr lang="en-GB" sz="1200" b="0" i="0" u="none" strike="noStrike" baseline="0" dirty="0" smtClean="0">
                        <a:solidFill>
                          <a:srgbClr val="000000"/>
                        </a:solidFill>
                        <a:latin typeface="Arial" panose="020B0604020202020204" pitchFamily="34" charset="0"/>
                      </a:endParaRPr>
                    </a:p>
                  </a:txBody>
                  <a:tcPr marL="63958" marR="63958" marT="0" marB="0">
                    <a:solidFill>
                      <a:schemeClr val="accent2">
                        <a:lumMod val="20000"/>
                        <a:lumOff val="80000"/>
                      </a:schemeClr>
                    </a:solidFill>
                  </a:tcPr>
                </a:tc>
                <a:tc hMerge="1">
                  <a:txBody>
                    <a:bodyPr/>
                    <a:lstStyle/>
                    <a:p>
                      <a:endParaRPr lang="en-GB"/>
                    </a:p>
                  </a:txBody>
                  <a:tcPr/>
                </a:tc>
              </a:tr>
              <a:tr h="946127">
                <a:tc>
                  <a:txBody>
                    <a:bodyPr/>
                    <a:lstStyle/>
                    <a:p>
                      <a:pPr algn="ctr">
                        <a:spcAft>
                          <a:spcPts val="0"/>
                        </a:spcAft>
                      </a:pPr>
                      <a:r>
                        <a:rPr lang="en-GB" sz="1400" dirty="0">
                          <a:effectLst/>
                        </a:rPr>
                        <a:t> </a:t>
                      </a:r>
                    </a:p>
                    <a:p>
                      <a:pPr algn="ctr">
                        <a:spcAft>
                          <a:spcPts val="0"/>
                        </a:spcAft>
                      </a:pPr>
                      <a:r>
                        <a:rPr lang="en-GB" sz="1400" b="1" dirty="0">
                          <a:effectLst/>
                        </a:rPr>
                        <a:t>Level 4</a:t>
                      </a:r>
                    </a:p>
                    <a:p>
                      <a:pPr algn="ctr">
                        <a:spcAft>
                          <a:spcPts val="0"/>
                        </a:spcAft>
                      </a:pPr>
                      <a:r>
                        <a:rPr lang="en-GB" sz="1400" dirty="0">
                          <a:effectLst/>
                        </a:rPr>
                        <a:t> </a:t>
                      </a:r>
                    </a:p>
                    <a:p>
                      <a:pPr algn="ctr">
                        <a:spcAft>
                          <a:spcPts val="0"/>
                        </a:spcAft>
                      </a:pPr>
                      <a:r>
                        <a:rPr lang="en-GB" sz="1400" i="1" dirty="0">
                          <a:effectLst/>
                        </a:rPr>
                        <a:t>Detailed, perceptive</a:t>
                      </a:r>
                    </a:p>
                    <a:p>
                      <a:pPr algn="ctr">
                        <a:lnSpc>
                          <a:spcPct val="107000"/>
                        </a:lnSpc>
                        <a:spcAft>
                          <a:spcPts val="0"/>
                        </a:spcAft>
                      </a:pPr>
                      <a:r>
                        <a:rPr lang="en-GB" sz="1400" dirty="0" smtClean="0">
                          <a:solidFill>
                            <a:srgbClr val="FF0000"/>
                          </a:solidFill>
                          <a:effectLst/>
                        </a:rPr>
                        <a:t>10-12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r>
                        <a:rPr lang="en-US" sz="1400" b="0" i="0" u="none" strike="noStrike" baseline="0" dirty="0" smtClean="0">
                          <a:solidFill>
                            <a:srgbClr val="000000"/>
                          </a:solidFill>
                          <a:latin typeface="Arial" panose="020B0604020202020204" pitchFamily="34" charset="0"/>
                        </a:rPr>
                        <a:t>Shows detailed and perceptive understanding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Analyses the effects of the writer’s choices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Selects a judicious range of textual detail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Makes sophisticated and accurate use of subject terminology </a:t>
                      </a: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3</a:t>
                      </a:r>
                    </a:p>
                    <a:p>
                      <a:pPr algn="ctr">
                        <a:spcAft>
                          <a:spcPts val="0"/>
                        </a:spcAft>
                      </a:pPr>
                      <a:r>
                        <a:rPr lang="en-GB" sz="1400" dirty="0">
                          <a:effectLst/>
                        </a:rPr>
                        <a:t> </a:t>
                      </a:r>
                    </a:p>
                    <a:p>
                      <a:pPr algn="ctr">
                        <a:spcAft>
                          <a:spcPts val="0"/>
                        </a:spcAft>
                      </a:pPr>
                      <a:r>
                        <a:rPr lang="en-GB" sz="1400" i="1" dirty="0">
                          <a:effectLst/>
                        </a:rPr>
                        <a:t>Clear, relevant</a:t>
                      </a:r>
                    </a:p>
                    <a:p>
                      <a:pPr algn="ctr">
                        <a:lnSpc>
                          <a:spcPct val="107000"/>
                        </a:lnSpc>
                        <a:spcAft>
                          <a:spcPts val="0"/>
                        </a:spcAft>
                      </a:pPr>
                      <a:r>
                        <a:rPr lang="en-GB" sz="1400" dirty="0" smtClean="0">
                          <a:solidFill>
                            <a:srgbClr val="FF0000"/>
                          </a:solidFill>
                          <a:effectLst/>
                        </a:rPr>
                        <a:t>7-9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r>
                        <a:rPr lang="en-US" sz="1400" b="0" i="0" u="none" strike="noStrike" baseline="0" dirty="0" smtClean="0">
                          <a:solidFill>
                            <a:srgbClr val="000000"/>
                          </a:solidFill>
                          <a:latin typeface="Arial" panose="020B0604020202020204" pitchFamily="34" charset="0"/>
                        </a:rPr>
                        <a:t>Shows clear understanding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Explains clearly the effects of the writer’s choices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Selects a range of relevant textual detail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Makes clear and accurate use of subject terminology </a:t>
                      </a:r>
                    </a:p>
                  </a:txBody>
                  <a:tcPr marL="63958" marR="63958" marT="0" marB="0">
                    <a:solidFill>
                      <a:schemeClr val="bg1"/>
                    </a:solidFill>
                  </a:tcPr>
                </a:tc>
              </a:tr>
              <a:tr h="957287">
                <a:tc>
                  <a:txBody>
                    <a:bodyPr/>
                    <a:lstStyle/>
                    <a:p>
                      <a:pPr algn="ctr">
                        <a:spcAft>
                          <a:spcPts val="0"/>
                        </a:spcAft>
                      </a:pPr>
                      <a:r>
                        <a:rPr lang="en-GB" sz="1400" dirty="0">
                          <a:effectLst/>
                        </a:rPr>
                        <a:t> </a:t>
                      </a:r>
                    </a:p>
                    <a:p>
                      <a:pPr algn="ctr">
                        <a:spcAft>
                          <a:spcPts val="0"/>
                        </a:spcAft>
                      </a:pPr>
                      <a:r>
                        <a:rPr lang="en-GB" sz="1400" b="1" dirty="0">
                          <a:effectLst/>
                        </a:rPr>
                        <a:t>Level 2</a:t>
                      </a:r>
                    </a:p>
                    <a:p>
                      <a:pPr algn="ctr">
                        <a:spcAft>
                          <a:spcPts val="0"/>
                        </a:spcAft>
                      </a:pPr>
                      <a:r>
                        <a:rPr lang="en-GB" sz="1400" dirty="0">
                          <a:effectLst/>
                        </a:rPr>
                        <a:t> </a:t>
                      </a:r>
                    </a:p>
                    <a:p>
                      <a:pPr algn="ctr">
                        <a:spcAft>
                          <a:spcPts val="0"/>
                        </a:spcAft>
                      </a:pPr>
                      <a:r>
                        <a:rPr lang="en-GB" sz="1400" i="1" dirty="0">
                          <a:effectLst/>
                        </a:rPr>
                        <a:t>Some, attempts</a:t>
                      </a:r>
                    </a:p>
                    <a:p>
                      <a:pPr algn="ctr">
                        <a:lnSpc>
                          <a:spcPct val="107000"/>
                        </a:lnSpc>
                        <a:spcAft>
                          <a:spcPts val="0"/>
                        </a:spcAft>
                      </a:pPr>
                      <a:r>
                        <a:rPr lang="en-GB" sz="1400" dirty="0" smtClean="0">
                          <a:solidFill>
                            <a:srgbClr val="FF0000"/>
                          </a:solidFill>
                          <a:effectLst/>
                        </a:rPr>
                        <a:t>4-6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Symbol" panose="05050102010706020507" pitchFamily="18" charset="2"/>
                        </a:rPr>
                        <a:t>Shows detailed and perceptive understanding of language:</a:t>
                      </a:r>
                      <a:endParaRPr kumimoji="0" lang="en-GB" sz="1600" b="0" i="0" u="none" strike="noStrike" kern="1200" cap="none" spc="0" normalizeH="0" baseline="0" noProof="0" dirty="0" smtClean="0">
                        <a:ln>
                          <a:noFill/>
                        </a:ln>
                        <a:solidFill>
                          <a:srgbClr val="000000"/>
                        </a:solidFill>
                        <a:effectLst/>
                        <a:uLnTx/>
                        <a:uFillTx/>
                        <a:latin typeface="Symbol" panose="05050102010706020507" pitchFamily="18" charset="2"/>
                        <a:ea typeface="Calibri" panose="020F0502020204030204" pitchFamily="34" charset="0"/>
                        <a:cs typeface="Symbol" panose="05050102010706020507" pitchFamily="18" charset="2"/>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Symbol" panose="05050102010706020507" pitchFamily="18" charset="2"/>
                        </a:rPr>
                        <a:t>Analyses the effects of the writer’s choices of language</a:t>
                      </a:r>
                      <a:endParaRPr kumimoji="0" lang="en-GB" sz="1600" b="0" i="0" u="none" strike="noStrike" kern="1200" cap="none" spc="0" normalizeH="0" baseline="0" noProof="0" dirty="0" smtClean="0">
                        <a:ln>
                          <a:noFill/>
                        </a:ln>
                        <a:solidFill>
                          <a:srgbClr val="000000"/>
                        </a:solidFill>
                        <a:effectLst/>
                        <a:uLnTx/>
                        <a:uFillTx/>
                        <a:latin typeface="Symbol" panose="05050102010706020507" pitchFamily="18" charset="2"/>
                        <a:ea typeface="Calibri" panose="020F0502020204030204" pitchFamily="34" charset="0"/>
                        <a:cs typeface="Symbol" panose="05050102010706020507" pitchFamily="18" charset="2"/>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Symbol" panose="05050102010706020507" pitchFamily="18" charset="2"/>
                        </a:rPr>
                        <a:t>Selects a judicious range of textual detail</a:t>
                      </a:r>
                      <a:endParaRPr kumimoji="0" lang="en-GB" sz="1600" b="0" i="0" u="none" strike="noStrike" kern="1200" cap="none" spc="0" normalizeH="0" baseline="0" noProof="0" dirty="0" smtClean="0">
                        <a:ln>
                          <a:noFill/>
                        </a:ln>
                        <a:solidFill>
                          <a:srgbClr val="000000"/>
                        </a:solidFill>
                        <a:effectLst/>
                        <a:uLnTx/>
                        <a:uFillTx/>
                        <a:latin typeface="Symbol" panose="05050102010706020507" pitchFamily="18" charset="2"/>
                        <a:ea typeface="Calibri" panose="020F0502020204030204" pitchFamily="34" charset="0"/>
                        <a:cs typeface="Symbol" panose="05050102010706020507" pitchFamily="18" charset="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Makes sophisticated and accurate use of subject terminology</a:t>
                      </a:r>
                      <a:endParaRPr kumimoji="0" lang="en-GB" sz="1400" b="0" i="0" u="none" strike="noStrike" kern="1200" cap="none" spc="0" normalizeH="0" baseline="0" noProof="0" dirty="0" smtClean="0">
                        <a:ln>
                          <a:noFill/>
                        </a:ln>
                        <a:solidFill>
                          <a:srgbClr val="000000"/>
                        </a:solidFill>
                        <a:effectLst/>
                        <a:uLnTx/>
                        <a:uFillTx/>
                        <a:latin typeface="Symbol" panose="05050102010706020507" pitchFamily="18" charset="2"/>
                        <a:ea typeface="Calibri" panose="020F0502020204030204" pitchFamily="34" charset="0"/>
                        <a:cs typeface="Symbol" panose="05050102010706020507" pitchFamily="18" charset="2"/>
                      </a:endParaRPr>
                    </a:p>
                    <a:p>
                      <a:pPr marL="342900" lvl="0" indent="-342900">
                        <a:spcAft>
                          <a:spcPts val="0"/>
                        </a:spcAft>
                        <a:buFont typeface="Symbol" panose="05050102010706020507" pitchFamily="18" charset="2"/>
                        <a:buChar char=""/>
                      </a:pP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smtClean="0">
                          <a:solidFill>
                            <a:srgbClr val="FF0000"/>
                          </a:solidFill>
                          <a:effectLst/>
                        </a:rPr>
                        <a:t>1-3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r>
                        <a:rPr lang="en-US" sz="1400" b="0" i="0" u="none" strike="noStrike" baseline="0" dirty="0" smtClean="0">
                          <a:solidFill>
                            <a:srgbClr val="000000"/>
                          </a:solidFill>
                          <a:latin typeface="Arial" panose="020B0604020202020204" pitchFamily="34" charset="0"/>
                        </a:rPr>
                        <a:t>Shows simple awareness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Offers simple comment on the effect of language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Selects simple references or textual details </a:t>
                      </a:r>
                    </a:p>
                    <a:p>
                      <a:pPr marL="285750" indent="-285750">
                        <a:buFont typeface="Arial" panose="020B0604020202020204" pitchFamily="34" charset="0"/>
                        <a:buChar char="•"/>
                      </a:pPr>
                      <a:r>
                        <a:rPr lang="en-US" sz="1400" b="0" i="0" u="none" strike="noStrike" baseline="0" dirty="0" smtClean="0">
                          <a:solidFill>
                            <a:srgbClr val="000000"/>
                          </a:solidFill>
                          <a:latin typeface="Arial" panose="020B0604020202020204" pitchFamily="34" charset="0"/>
                        </a:rPr>
                        <a:t>Makes simple use of subject terminology, not always appropriately </a:t>
                      </a: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a:spcAft>
                          <a:spcPts val="0"/>
                        </a:spcAft>
                      </a:pPr>
                      <a:r>
                        <a:rPr lang="en-GB" sz="1200" dirty="0">
                          <a:effectLst/>
                        </a:rPr>
                        <a:t>No ideas offered about differences</a:t>
                      </a:r>
                    </a:p>
                    <a:p>
                      <a:pPr>
                        <a:lnSpc>
                          <a:spcPct val="107000"/>
                        </a:lnSpc>
                        <a:spcAft>
                          <a:spcPts val="0"/>
                        </a:spcAft>
                      </a:pPr>
                      <a:r>
                        <a:rPr lang="en-GB" sz="1200" dirty="0">
                          <a:effectLst/>
                        </a:rPr>
                        <a:t>Nothing to reward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Tree>
    <p:extLst>
      <p:ext uri="{BB962C8B-B14F-4D97-AF65-F5344CB8AC3E}">
        <p14:creationId xmlns:p14="http://schemas.microsoft.com/office/powerpoint/2010/main" val="2852185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24493"/>
            <a:ext cx="10515600" cy="1325563"/>
          </a:xfrm>
        </p:spPr>
        <p:txBody>
          <a:bodyPr/>
          <a:lstStyle/>
          <a:p>
            <a:r>
              <a:rPr lang="en-GB" b="1" dirty="0" smtClean="0"/>
              <a:t>Level?</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8754026"/>
              </p:ext>
            </p:extLst>
          </p:nvPr>
        </p:nvGraphicFramePr>
        <p:xfrm>
          <a:off x="429125" y="1572962"/>
          <a:ext cx="1616243" cy="5061153"/>
        </p:xfrm>
        <a:graphic>
          <a:graphicData uri="http://schemas.openxmlformats.org/drawingml/2006/table">
            <a:tbl>
              <a:tblPr firstRow="1" firstCol="1" bandRow="1">
                <a:tableStyleId>{5940675A-B579-460E-94D1-54222C63F5DA}</a:tableStyleId>
              </a:tblPr>
              <a:tblGrid>
                <a:gridCol w="1616243"/>
              </a:tblGrid>
              <a:tr h="17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4</a:t>
                      </a:r>
                    </a:p>
                    <a:p>
                      <a:pPr algn="ctr">
                        <a:spcAft>
                          <a:spcPts val="0"/>
                        </a:spcAft>
                      </a:pPr>
                      <a:r>
                        <a:rPr lang="en-GB" sz="1400" dirty="0">
                          <a:effectLst/>
                        </a:rPr>
                        <a:t> </a:t>
                      </a:r>
                    </a:p>
                    <a:p>
                      <a:pPr algn="ctr">
                        <a:spcAft>
                          <a:spcPts val="0"/>
                        </a:spcAft>
                      </a:pPr>
                      <a:r>
                        <a:rPr lang="en-GB" sz="1400" i="1" dirty="0">
                          <a:effectLst/>
                        </a:rPr>
                        <a:t>Detailed, perceptive</a:t>
                      </a:r>
                    </a:p>
                    <a:p>
                      <a:pPr algn="ctr">
                        <a:lnSpc>
                          <a:spcPct val="107000"/>
                        </a:lnSpc>
                        <a:spcAft>
                          <a:spcPts val="0"/>
                        </a:spcAft>
                      </a:pPr>
                      <a:r>
                        <a:rPr lang="en-GB" sz="1400" dirty="0" smtClean="0">
                          <a:solidFill>
                            <a:srgbClr val="FF0000"/>
                          </a:solidFill>
                          <a:effectLst/>
                        </a:rPr>
                        <a:t>10-12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3</a:t>
                      </a:r>
                    </a:p>
                    <a:p>
                      <a:pPr algn="ctr">
                        <a:spcAft>
                          <a:spcPts val="0"/>
                        </a:spcAft>
                      </a:pPr>
                      <a:r>
                        <a:rPr lang="en-GB" sz="1400" dirty="0">
                          <a:effectLst/>
                        </a:rPr>
                        <a:t> </a:t>
                      </a:r>
                    </a:p>
                    <a:p>
                      <a:pPr algn="ctr">
                        <a:spcAft>
                          <a:spcPts val="0"/>
                        </a:spcAft>
                      </a:pPr>
                      <a:r>
                        <a:rPr lang="en-GB" sz="1400" i="1" dirty="0">
                          <a:effectLst/>
                        </a:rPr>
                        <a:t>Clear, relevant</a:t>
                      </a:r>
                    </a:p>
                    <a:p>
                      <a:pPr algn="ctr">
                        <a:lnSpc>
                          <a:spcPct val="107000"/>
                        </a:lnSpc>
                        <a:spcAft>
                          <a:spcPts val="0"/>
                        </a:spcAft>
                      </a:pPr>
                      <a:r>
                        <a:rPr lang="en-GB" sz="1400" dirty="0" smtClean="0">
                          <a:solidFill>
                            <a:srgbClr val="FF0000"/>
                          </a:solidFill>
                          <a:effectLst/>
                        </a:rPr>
                        <a:t>7-9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400" dirty="0">
                          <a:effectLst/>
                        </a:rPr>
                        <a:t> </a:t>
                      </a:r>
                    </a:p>
                    <a:p>
                      <a:pPr algn="ctr">
                        <a:spcAft>
                          <a:spcPts val="0"/>
                        </a:spcAft>
                      </a:pPr>
                      <a:r>
                        <a:rPr lang="en-GB" sz="1400" b="1" dirty="0">
                          <a:effectLst/>
                        </a:rPr>
                        <a:t>Level 2</a:t>
                      </a:r>
                    </a:p>
                    <a:p>
                      <a:pPr algn="ctr">
                        <a:spcAft>
                          <a:spcPts val="0"/>
                        </a:spcAft>
                      </a:pPr>
                      <a:r>
                        <a:rPr lang="en-GB" sz="1400" dirty="0">
                          <a:effectLst/>
                        </a:rPr>
                        <a:t> </a:t>
                      </a:r>
                    </a:p>
                    <a:p>
                      <a:pPr algn="ctr">
                        <a:spcAft>
                          <a:spcPts val="0"/>
                        </a:spcAft>
                      </a:pPr>
                      <a:r>
                        <a:rPr lang="en-GB" sz="1400" i="1" dirty="0">
                          <a:effectLst/>
                        </a:rPr>
                        <a:t>Some, attempts</a:t>
                      </a:r>
                    </a:p>
                    <a:p>
                      <a:pPr algn="ctr">
                        <a:lnSpc>
                          <a:spcPct val="107000"/>
                        </a:lnSpc>
                        <a:spcAft>
                          <a:spcPts val="0"/>
                        </a:spcAft>
                      </a:pPr>
                      <a:r>
                        <a:rPr lang="en-GB" sz="1400" dirty="0" smtClean="0">
                          <a:solidFill>
                            <a:srgbClr val="FF0000"/>
                          </a:solidFill>
                          <a:effectLst/>
                        </a:rPr>
                        <a:t>4-6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smtClean="0">
                          <a:solidFill>
                            <a:srgbClr val="FF0000"/>
                          </a:solidFill>
                          <a:effectLst/>
                        </a:rPr>
                        <a:t>1-3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5" name="TextBox 4"/>
          <p:cNvSpPr txBox="1"/>
          <p:nvPr/>
        </p:nvSpPr>
        <p:spPr>
          <a:xfrm>
            <a:off x="2213811" y="1540042"/>
            <a:ext cx="9613231" cy="5016758"/>
          </a:xfrm>
          <a:prstGeom prst="rect">
            <a:avLst/>
          </a:prstGeom>
          <a:noFill/>
        </p:spPr>
        <p:txBody>
          <a:bodyPr wrap="square" rtlCol="0">
            <a:spAutoFit/>
          </a:bodyPr>
          <a:lstStyle/>
          <a:p>
            <a:pPr algn="just"/>
            <a:r>
              <a:rPr lang="en-US" sz="3200" dirty="0" smtClean="0"/>
              <a:t>The writer uses metaphorical language to describe his son as ‘a sleepy ball’, providing the reader with an endearing image of a contented infant curled up, still in the </a:t>
            </a:r>
            <a:r>
              <a:rPr lang="en-US" sz="3200" dirty="0" err="1" smtClean="0"/>
              <a:t>foetal</a:t>
            </a:r>
            <a:r>
              <a:rPr lang="en-US" sz="3200" dirty="0" smtClean="0"/>
              <a:t> position, suggesting he is very newly born. The adjective ‘sleepy’ conjures up the image of the peace and </a:t>
            </a:r>
            <a:r>
              <a:rPr lang="en-US" sz="3200" dirty="0" err="1" smtClean="0"/>
              <a:t>tranquillity</a:t>
            </a:r>
            <a:r>
              <a:rPr lang="en-US" sz="3200" dirty="0" smtClean="0"/>
              <a:t> associated with a drowsy baby and a sense of innocence. The phrase ‘scrunched-up flesh’ sounds affectionate but comical, and implies that the child’s individual features are unformed and </a:t>
            </a:r>
            <a:r>
              <a:rPr lang="en-US" sz="3200" dirty="0" err="1" smtClean="0"/>
              <a:t>unrecognisable</a:t>
            </a:r>
            <a:r>
              <a:rPr lang="en-US" sz="3200" dirty="0" smtClean="0"/>
              <a:t> – he looks just like any other baby.</a:t>
            </a:r>
            <a:endParaRPr lang="en-GB" sz="3200" dirty="0"/>
          </a:p>
        </p:txBody>
      </p:sp>
    </p:spTree>
    <p:extLst>
      <p:ext uri="{BB962C8B-B14F-4D97-AF65-F5344CB8AC3E}">
        <p14:creationId xmlns:p14="http://schemas.microsoft.com/office/powerpoint/2010/main" val="21612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24493"/>
            <a:ext cx="10515600" cy="1325563"/>
          </a:xfrm>
        </p:spPr>
        <p:txBody>
          <a:bodyPr/>
          <a:lstStyle/>
          <a:p>
            <a:r>
              <a:rPr lang="en-GB" b="1" dirty="0" smtClean="0"/>
              <a:t>Level?</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3529394"/>
              </p:ext>
            </p:extLst>
          </p:nvPr>
        </p:nvGraphicFramePr>
        <p:xfrm>
          <a:off x="429125" y="1572962"/>
          <a:ext cx="1688433" cy="5061153"/>
        </p:xfrm>
        <a:graphic>
          <a:graphicData uri="http://schemas.openxmlformats.org/drawingml/2006/table">
            <a:tbl>
              <a:tblPr firstRow="1" firstCol="1" bandRow="1">
                <a:tableStyleId>{5940675A-B579-460E-94D1-54222C63F5DA}</a:tableStyleId>
              </a:tblPr>
              <a:tblGrid>
                <a:gridCol w="1688433"/>
              </a:tblGrid>
              <a:tr h="17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4</a:t>
                      </a:r>
                    </a:p>
                    <a:p>
                      <a:pPr algn="ctr">
                        <a:spcAft>
                          <a:spcPts val="0"/>
                        </a:spcAft>
                      </a:pPr>
                      <a:r>
                        <a:rPr lang="en-GB" sz="1400" dirty="0">
                          <a:effectLst/>
                        </a:rPr>
                        <a:t> </a:t>
                      </a:r>
                    </a:p>
                    <a:p>
                      <a:pPr algn="ctr">
                        <a:spcAft>
                          <a:spcPts val="0"/>
                        </a:spcAft>
                      </a:pPr>
                      <a:r>
                        <a:rPr lang="en-GB" sz="1400" i="1" dirty="0">
                          <a:effectLst/>
                        </a:rPr>
                        <a:t>Detailed, perceptive</a:t>
                      </a:r>
                    </a:p>
                    <a:p>
                      <a:pPr algn="ctr">
                        <a:lnSpc>
                          <a:spcPct val="107000"/>
                        </a:lnSpc>
                        <a:spcAft>
                          <a:spcPts val="0"/>
                        </a:spcAft>
                      </a:pPr>
                      <a:r>
                        <a:rPr lang="en-GB" sz="1400" dirty="0" smtClean="0">
                          <a:solidFill>
                            <a:srgbClr val="FF0000"/>
                          </a:solidFill>
                          <a:effectLst/>
                        </a:rPr>
                        <a:t>10-12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3</a:t>
                      </a:r>
                    </a:p>
                    <a:p>
                      <a:pPr algn="ctr">
                        <a:spcAft>
                          <a:spcPts val="0"/>
                        </a:spcAft>
                      </a:pPr>
                      <a:r>
                        <a:rPr lang="en-GB" sz="1400" dirty="0">
                          <a:effectLst/>
                        </a:rPr>
                        <a:t> </a:t>
                      </a:r>
                    </a:p>
                    <a:p>
                      <a:pPr algn="ctr">
                        <a:spcAft>
                          <a:spcPts val="0"/>
                        </a:spcAft>
                      </a:pPr>
                      <a:r>
                        <a:rPr lang="en-GB" sz="1400" i="1" dirty="0">
                          <a:effectLst/>
                        </a:rPr>
                        <a:t>Clear, relevant</a:t>
                      </a:r>
                    </a:p>
                    <a:p>
                      <a:pPr algn="ctr">
                        <a:lnSpc>
                          <a:spcPct val="107000"/>
                        </a:lnSpc>
                        <a:spcAft>
                          <a:spcPts val="0"/>
                        </a:spcAft>
                      </a:pPr>
                      <a:r>
                        <a:rPr lang="en-GB" sz="1400" dirty="0" smtClean="0">
                          <a:solidFill>
                            <a:srgbClr val="FF0000"/>
                          </a:solidFill>
                          <a:effectLst/>
                        </a:rPr>
                        <a:t>7-9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400" dirty="0">
                          <a:effectLst/>
                        </a:rPr>
                        <a:t> </a:t>
                      </a:r>
                    </a:p>
                    <a:p>
                      <a:pPr algn="ctr">
                        <a:spcAft>
                          <a:spcPts val="0"/>
                        </a:spcAft>
                      </a:pPr>
                      <a:r>
                        <a:rPr lang="en-GB" sz="1400" b="1" dirty="0">
                          <a:effectLst/>
                        </a:rPr>
                        <a:t>Level 2</a:t>
                      </a:r>
                    </a:p>
                    <a:p>
                      <a:pPr algn="ctr">
                        <a:spcAft>
                          <a:spcPts val="0"/>
                        </a:spcAft>
                      </a:pPr>
                      <a:r>
                        <a:rPr lang="en-GB" sz="1400" dirty="0">
                          <a:effectLst/>
                        </a:rPr>
                        <a:t> </a:t>
                      </a:r>
                    </a:p>
                    <a:p>
                      <a:pPr algn="ctr">
                        <a:spcAft>
                          <a:spcPts val="0"/>
                        </a:spcAft>
                      </a:pPr>
                      <a:r>
                        <a:rPr lang="en-GB" sz="1400" i="1" dirty="0">
                          <a:effectLst/>
                        </a:rPr>
                        <a:t>Some, attempts</a:t>
                      </a:r>
                    </a:p>
                    <a:p>
                      <a:pPr algn="ctr">
                        <a:lnSpc>
                          <a:spcPct val="107000"/>
                        </a:lnSpc>
                        <a:spcAft>
                          <a:spcPts val="0"/>
                        </a:spcAft>
                      </a:pPr>
                      <a:r>
                        <a:rPr lang="en-GB" sz="1400" dirty="0" smtClean="0">
                          <a:solidFill>
                            <a:srgbClr val="FF0000"/>
                          </a:solidFill>
                          <a:effectLst/>
                        </a:rPr>
                        <a:t>4-6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smtClean="0">
                          <a:solidFill>
                            <a:srgbClr val="FF0000"/>
                          </a:solidFill>
                          <a:effectLst/>
                        </a:rPr>
                        <a:t>1-3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5" name="TextBox 4"/>
          <p:cNvSpPr txBox="1"/>
          <p:nvPr/>
        </p:nvSpPr>
        <p:spPr>
          <a:xfrm>
            <a:off x="2225843" y="1540042"/>
            <a:ext cx="9601200" cy="4524315"/>
          </a:xfrm>
          <a:prstGeom prst="rect">
            <a:avLst/>
          </a:prstGeom>
          <a:noFill/>
        </p:spPr>
        <p:txBody>
          <a:bodyPr wrap="square" rtlCol="0">
            <a:spAutoFit/>
          </a:bodyPr>
          <a:lstStyle/>
          <a:p>
            <a:pPr algn="just"/>
            <a:r>
              <a:rPr lang="en-US" sz="3600" dirty="0" smtClean="0"/>
              <a:t>The writer starts with a metaphor to describe his new born baby son as ‘a sleepy ball of scrunched-up flesh’. The image of a ’sleepy ball’ gives a sense of the baby curled up, </a:t>
            </a:r>
            <a:r>
              <a:rPr lang="en-US" sz="3600" dirty="0" err="1" smtClean="0"/>
              <a:t>cosy</a:t>
            </a:r>
            <a:r>
              <a:rPr lang="en-US" sz="3600" dirty="0" smtClean="0"/>
              <a:t> and snuggled, whilst the phrase ‘scrunched-up flesh’ shows how difficult it was to make out his son’s features. The word ‘scrunched’ suggests that the baby’s face is crumpled and creased.</a:t>
            </a:r>
            <a:endParaRPr lang="en-GB" sz="3600" dirty="0"/>
          </a:p>
        </p:txBody>
      </p:sp>
    </p:spTree>
    <p:extLst>
      <p:ext uri="{BB962C8B-B14F-4D97-AF65-F5344CB8AC3E}">
        <p14:creationId xmlns:p14="http://schemas.microsoft.com/office/powerpoint/2010/main" val="279727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24493"/>
            <a:ext cx="10515600" cy="1325563"/>
          </a:xfrm>
        </p:spPr>
        <p:txBody>
          <a:bodyPr/>
          <a:lstStyle/>
          <a:p>
            <a:r>
              <a:rPr lang="en-GB" b="1" dirty="0" smtClean="0"/>
              <a:t>Level?</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9259348"/>
              </p:ext>
            </p:extLst>
          </p:nvPr>
        </p:nvGraphicFramePr>
        <p:xfrm>
          <a:off x="429125" y="1572962"/>
          <a:ext cx="1640307" cy="5061153"/>
        </p:xfrm>
        <a:graphic>
          <a:graphicData uri="http://schemas.openxmlformats.org/drawingml/2006/table">
            <a:tbl>
              <a:tblPr firstRow="1" firstCol="1" bandRow="1">
                <a:tableStyleId>{5940675A-B579-460E-94D1-54222C63F5DA}</a:tableStyleId>
              </a:tblPr>
              <a:tblGrid>
                <a:gridCol w="1640307"/>
              </a:tblGrid>
              <a:tr h="17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4</a:t>
                      </a:r>
                    </a:p>
                    <a:p>
                      <a:pPr algn="ctr">
                        <a:spcAft>
                          <a:spcPts val="0"/>
                        </a:spcAft>
                      </a:pPr>
                      <a:r>
                        <a:rPr lang="en-GB" sz="1400" dirty="0">
                          <a:effectLst/>
                        </a:rPr>
                        <a:t> </a:t>
                      </a:r>
                    </a:p>
                    <a:p>
                      <a:pPr algn="ctr">
                        <a:spcAft>
                          <a:spcPts val="0"/>
                        </a:spcAft>
                      </a:pPr>
                      <a:r>
                        <a:rPr lang="en-GB" sz="1400" i="1" dirty="0">
                          <a:effectLst/>
                        </a:rPr>
                        <a:t>Detailed, perceptive</a:t>
                      </a:r>
                    </a:p>
                    <a:p>
                      <a:pPr algn="ctr">
                        <a:lnSpc>
                          <a:spcPct val="107000"/>
                        </a:lnSpc>
                        <a:spcAft>
                          <a:spcPts val="0"/>
                        </a:spcAft>
                      </a:pPr>
                      <a:r>
                        <a:rPr lang="en-GB" sz="1400" dirty="0" smtClean="0">
                          <a:solidFill>
                            <a:srgbClr val="FF0000"/>
                          </a:solidFill>
                          <a:effectLst/>
                        </a:rPr>
                        <a:t>10-12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3</a:t>
                      </a:r>
                    </a:p>
                    <a:p>
                      <a:pPr algn="ctr">
                        <a:spcAft>
                          <a:spcPts val="0"/>
                        </a:spcAft>
                      </a:pPr>
                      <a:r>
                        <a:rPr lang="en-GB" sz="1400" dirty="0">
                          <a:effectLst/>
                        </a:rPr>
                        <a:t> </a:t>
                      </a:r>
                    </a:p>
                    <a:p>
                      <a:pPr algn="ctr">
                        <a:spcAft>
                          <a:spcPts val="0"/>
                        </a:spcAft>
                      </a:pPr>
                      <a:r>
                        <a:rPr lang="en-GB" sz="1400" i="1" dirty="0">
                          <a:effectLst/>
                        </a:rPr>
                        <a:t>Clear, relevant</a:t>
                      </a:r>
                    </a:p>
                    <a:p>
                      <a:pPr algn="ctr">
                        <a:lnSpc>
                          <a:spcPct val="107000"/>
                        </a:lnSpc>
                        <a:spcAft>
                          <a:spcPts val="0"/>
                        </a:spcAft>
                      </a:pPr>
                      <a:r>
                        <a:rPr lang="en-GB" sz="1400" dirty="0" smtClean="0">
                          <a:solidFill>
                            <a:srgbClr val="FF0000"/>
                          </a:solidFill>
                          <a:effectLst/>
                        </a:rPr>
                        <a:t>7-9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400" dirty="0">
                          <a:effectLst/>
                        </a:rPr>
                        <a:t> </a:t>
                      </a:r>
                    </a:p>
                    <a:p>
                      <a:pPr algn="ctr">
                        <a:spcAft>
                          <a:spcPts val="0"/>
                        </a:spcAft>
                      </a:pPr>
                      <a:r>
                        <a:rPr lang="en-GB" sz="1400" b="1" dirty="0">
                          <a:effectLst/>
                        </a:rPr>
                        <a:t>Level 2</a:t>
                      </a:r>
                    </a:p>
                    <a:p>
                      <a:pPr algn="ctr">
                        <a:spcAft>
                          <a:spcPts val="0"/>
                        </a:spcAft>
                      </a:pPr>
                      <a:r>
                        <a:rPr lang="en-GB" sz="1400" dirty="0">
                          <a:effectLst/>
                        </a:rPr>
                        <a:t> </a:t>
                      </a:r>
                    </a:p>
                    <a:p>
                      <a:pPr algn="ctr">
                        <a:spcAft>
                          <a:spcPts val="0"/>
                        </a:spcAft>
                      </a:pPr>
                      <a:r>
                        <a:rPr lang="en-GB" sz="1400" i="1" dirty="0">
                          <a:effectLst/>
                        </a:rPr>
                        <a:t>Some, attempts</a:t>
                      </a:r>
                    </a:p>
                    <a:p>
                      <a:pPr algn="ctr">
                        <a:lnSpc>
                          <a:spcPct val="107000"/>
                        </a:lnSpc>
                        <a:spcAft>
                          <a:spcPts val="0"/>
                        </a:spcAft>
                      </a:pPr>
                      <a:r>
                        <a:rPr lang="en-GB" sz="1400" dirty="0" smtClean="0">
                          <a:solidFill>
                            <a:srgbClr val="FF0000"/>
                          </a:solidFill>
                          <a:effectLst/>
                        </a:rPr>
                        <a:t>4-6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smtClean="0">
                          <a:solidFill>
                            <a:srgbClr val="FF0000"/>
                          </a:solidFill>
                          <a:effectLst/>
                        </a:rPr>
                        <a:t>1-3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5" name="TextBox 4"/>
          <p:cNvSpPr txBox="1"/>
          <p:nvPr/>
        </p:nvSpPr>
        <p:spPr>
          <a:xfrm>
            <a:off x="2249905" y="1540042"/>
            <a:ext cx="9577137" cy="5016758"/>
          </a:xfrm>
          <a:prstGeom prst="rect">
            <a:avLst/>
          </a:prstGeom>
          <a:noFill/>
        </p:spPr>
        <p:txBody>
          <a:bodyPr wrap="square" rtlCol="0">
            <a:spAutoFit/>
          </a:bodyPr>
          <a:lstStyle/>
          <a:p>
            <a:pPr algn="just"/>
            <a:r>
              <a:rPr lang="en-US" sz="4000" dirty="0" smtClean="0"/>
              <a:t>The writer uses imagery in the phrase ‘a sleepy ball of scrunched-up flesh’ to describe what his son looked like when he was a baby. This is a metaphor and suggests that the baby is curled up and doesn’t really look like a person. When he says ‘scrunched-up’ you can imagine what the baby looks like as it will be all wrinkled.</a:t>
            </a:r>
            <a:endParaRPr lang="en-GB" sz="4000" dirty="0"/>
          </a:p>
        </p:txBody>
      </p:sp>
    </p:spTree>
    <p:extLst>
      <p:ext uri="{BB962C8B-B14F-4D97-AF65-F5344CB8AC3E}">
        <p14:creationId xmlns:p14="http://schemas.microsoft.com/office/powerpoint/2010/main" val="363841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124493"/>
            <a:ext cx="10515600" cy="1325563"/>
          </a:xfrm>
        </p:spPr>
        <p:txBody>
          <a:bodyPr/>
          <a:lstStyle/>
          <a:p>
            <a:r>
              <a:rPr lang="en-GB" b="1" dirty="0" smtClean="0"/>
              <a:t>Level?</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3358626"/>
              </p:ext>
            </p:extLst>
          </p:nvPr>
        </p:nvGraphicFramePr>
        <p:xfrm>
          <a:off x="441158" y="1467852"/>
          <a:ext cx="1592179" cy="5061153"/>
        </p:xfrm>
        <a:graphic>
          <a:graphicData uri="http://schemas.openxmlformats.org/drawingml/2006/table">
            <a:tbl>
              <a:tblPr firstRow="1" firstCol="1" bandRow="1">
                <a:tableStyleId>{5940675A-B579-460E-94D1-54222C63F5DA}</a:tableStyleId>
              </a:tblPr>
              <a:tblGrid>
                <a:gridCol w="1592179"/>
              </a:tblGrid>
              <a:tr h="17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4</a:t>
                      </a:r>
                    </a:p>
                    <a:p>
                      <a:pPr algn="ctr">
                        <a:spcAft>
                          <a:spcPts val="0"/>
                        </a:spcAft>
                      </a:pPr>
                      <a:r>
                        <a:rPr lang="en-GB" sz="1400" dirty="0">
                          <a:effectLst/>
                        </a:rPr>
                        <a:t> </a:t>
                      </a:r>
                    </a:p>
                    <a:p>
                      <a:pPr algn="ctr">
                        <a:spcAft>
                          <a:spcPts val="0"/>
                        </a:spcAft>
                      </a:pPr>
                      <a:r>
                        <a:rPr lang="en-GB" sz="1400" i="1" dirty="0">
                          <a:effectLst/>
                        </a:rPr>
                        <a:t>Detailed, perceptive</a:t>
                      </a:r>
                    </a:p>
                    <a:p>
                      <a:pPr algn="ctr">
                        <a:lnSpc>
                          <a:spcPct val="107000"/>
                        </a:lnSpc>
                        <a:spcAft>
                          <a:spcPts val="0"/>
                        </a:spcAft>
                      </a:pPr>
                      <a:r>
                        <a:rPr lang="en-GB" sz="1400" dirty="0" smtClean="0">
                          <a:solidFill>
                            <a:srgbClr val="FF0000"/>
                          </a:solidFill>
                          <a:effectLst/>
                        </a:rPr>
                        <a:t>10-12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3</a:t>
                      </a:r>
                    </a:p>
                    <a:p>
                      <a:pPr algn="ctr">
                        <a:spcAft>
                          <a:spcPts val="0"/>
                        </a:spcAft>
                      </a:pPr>
                      <a:r>
                        <a:rPr lang="en-GB" sz="1400" dirty="0">
                          <a:effectLst/>
                        </a:rPr>
                        <a:t> </a:t>
                      </a:r>
                    </a:p>
                    <a:p>
                      <a:pPr algn="ctr">
                        <a:spcAft>
                          <a:spcPts val="0"/>
                        </a:spcAft>
                      </a:pPr>
                      <a:r>
                        <a:rPr lang="en-GB" sz="1400" i="1" dirty="0">
                          <a:effectLst/>
                        </a:rPr>
                        <a:t>Clear, relevant</a:t>
                      </a:r>
                    </a:p>
                    <a:p>
                      <a:pPr algn="ctr">
                        <a:lnSpc>
                          <a:spcPct val="107000"/>
                        </a:lnSpc>
                        <a:spcAft>
                          <a:spcPts val="0"/>
                        </a:spcAft>
                      </a:pPr>
                      <a:r>
                        <a:rPr lang="en-GB" sz="1400" dirty="0" smtClean="0">
                          <a:solidFill>
                            <a:srgbClr val="FF0000"/>
                          </a:solidFill>
                          <a:effectLst/>
                        </a:rPr>
                        <a:t>7-9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400" dirty="0">
                          <a:effectLst/>
                        </a:rPr>
                        <a:t> </a:t>
                      </a:r>
                    </a:p>
                    <a:p>
                      <a:pPr algn="ctr">
                        <a:spcAft>
                          <a:spcPts val="0"/>
                        </a:spcAft>
                      </a:pPr>
                      <a:r>
                        <a:rPr lang="en-GB" sz="1400" b="1" dirty="0">
                          <a:effectLst/>
                        </a:rPr>
                        <a:t>Level 2</a:t>
                      </a:r>
                    </a:p>
                    <a:p>
                      <a:pPr algn="ctr">
                        <a:spcAft>
                          <a:spcPts val="0"/>
                        </a:spcAft>
                      </a:pPr>
                      <a:r>
                        <a:rPr lang="en-GB" sz="1400" dirty="0">
                          <a:effectLst/>
                        </a:rPr>
                        <a:t> </a:t>
                      </a:r>
                    </a:p>
                    <a:p>
                      <a:pPr algn="ctr">
                        <a:spcAft>
                          <a:spcPts val="0"/>
                        </a:spcAft>
                      </a:pPr>
                      <a:r>
                        <a:rPr lang="en-GB" sz="1400" i="1" dirty="0">
                          <a:effectLst/>
                        </a:rPr>
                        <a:t>Some, attempts</a:t>
                      </a:r>
                    </a:p>
                    <a:p>
                      <a:pPr algn="ctr">
                        <a:lnSpc>
                          <a:spcPct val="107000"/>
                        </a:lnSpc>
                        <a:spcAft>
                          <a:spcPts val="0"/>
                        </a:spcAft>
                      </a:pPr>
                      <a:r>
                        <a:rPr lang="en-GB" sz="1400" dirty="0" smtClean="0">
                          <a:solidFill>
                            <a:srgbClr val="FF0000"/>
                          </a:solidFill>
                          <a:effectLst/>
                        </a:rPr>
                        <a:t>4-6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400" dirty="0">
                          <a:effectLst/>
                        </a:rPr>
                        <a:t> </a:t>
                      </a:r>
                    </a:p>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smtClean="0">
                          <a:solidFill>
                            <a:srgbClr val="FF0000"/>
                          </a:solidFill>
                          <a:effectLst/>
                        </a:rPr>
                        <a:t>1-3 </a:t>
                      </a:r>
                      <a:r>
                        <a:rPr lang="en-GB" sz="1400" dirty="0">
                          <a:solidFill>
                            <a:srgbClr val="FF0000"/>
                          </a:solidFill>
                          <a:effectLst/>
                        </a:rPr>
                        <a:t>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5" name="TextBox 4"/>
          <p:cNvSpPr txBox="1"/>
          <p:nvPr/>
        </p:nvSpPr>
        <p:spPr>
          <a:xfrm>
            <a:off x="2225842" y="1450056"/>
            <a:ext cx="9661358" cy="5262979"/>
          </a:xfrm>
          <a:prstGeom prst="rect">
            <a:avLst/>
          </a:prstGeom>
          <a:noFill/>
        </p:spPr>
        <p:txBody>
          <a:bodyPr wrap="square" rtlCol="0">
            <a:spAutoFit/>
          </a:bodyPr>
          <a:lstStyle/>
          <a:p>
            <a:pPr algn="just"/>
            <a:r>
              <a:rPr lang="en-US" sz="4800" dirty="0" smtClean="0"/>
              <a:t>The writer uses the words ‘a sleepy ball’ to describe his son as a baby. The phrase makes you think that he looks like a ball and that all he did was sleep. This is a metaphor which means the writer compares one thing to another.</a:t>
            </a:r>
            <a:endParaRPr lang="en-GB" sz="4800" dirty="0"/>
          </a:p>
        </p:txBody>
      </p:sp>
    </p:spTree>
    <p:extLst>
      <p:ext uri="{BB962C8B-B14F-4D97-AF65-F5344CB8AC3E}">
        <p14:creationId xmlns:p14="http://schemas.microsoft.com/office/powerpoint/2010/main" val="243418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583" t="27037" r="22604" b="35185"/>
          <a:stretch/>
        </p:blipFill>
        <p:spPr>
          <a:xfrm>
            <a:off x="-1" y="1028700"/>
            <a:ext cx="12192001" cy="4481384"/>
          </a:xfrm>
          <a:prstGeom prst="rect">
            <a:avLst/>
          </a:prstGeom>
        </p:spPr>
      </p:pic>
    </p:spTree>
    <p:extLst>
      <p:ext uri="{BB962C8B-B14F-4D97-AF65-F5344CB8AC3E}">
        <p14:creationId xmlns:p14="http://schemas.microsoft.com/office/powerpoint/2010/main" val="114045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4: AO3 - Compare writers’ ideas and </a:t>
            </a:r>
            <a:r>
              <a:rPr lang="en-GB" b="1" dirty="0" smtClean="0"/>
              <a:t>perspectives</a:t>
            </a:r>
            <a:endParaRPr lang="en-GB" dirty="0"/>
          </a:p>
        </p:txBody>
      </p:sp>
      <p:graphicFrame>
        <p:nvGraphicFramePr>
          <p:cNvPr id="4" name="Table 3"/>
          <p:cNvGraphicFramePr>
            <a:graphicFrameLocks noGrp="1"/>
          </p:cNvGraphicFramePr>
          <p:nvPr>
            <p:extLst/>
          </p:nvPr>
        </p:nvGraphicFramePr>
        <p:xfrm>
          <a:off x="998375" y="1690689"/>
          <a:ext cx="10179698" cy="4920331"/>
        </p:xfrm>
        <a:graphic>
          <a:graphicData uri="http://schemas.openxmlformats.org/drawingml/2006/table">
            <a:tbl>
              <a:tblPr firstRow="1" firstCol="1" bandRow="1">
                <a:tableStyleId>{5940675A-B579-460E-94D1-54222C63F5DA}</a:tableStyleId>
              </a:tblPr>
              <a:tblGrid>
                <a:gridCol w="1880284"/>
                <a:gridCol w="8299414"/>
              </a:tblGrid>
              <a:tr h="227882">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390402">
                <a:tc gridSpan="2">
                  <a:txBody>
                    <a:bodyPr/>
                    <a:lstStyle/>
                    <a:p>
                      <a:pPr>
                        <a:spcAft>
                          <a:spcPts val="0"/>
                        </a:spcAft>
                      </a:pPr>
                      <a:r>
                        <a:rPr lang="en-GB" sz="1200" dirty="0">
                          <a:effectLst/>
                        </a:rPr>
                        <a:t>Compare writers’ ideas and perspectives, as well as how these are conveyed, across two or more texts </a:t>
                      </a:r>
                      <a:endParaRPr lang="en-GB" sz="12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accent2">
                        <a:lumMod val="20000"/>
                        <a:lumOff val="80000"/>
                      </a:schemeClr>
                    </a:solidFill>
                  </a:tcPr>
                </a:tc>
                <a:tc hMerge="1">
                  <a:txBody>
                    <a:bodyPr/>
                    <a:lstStyle/>
                    <a:p>
                      <a:endParaRPr lang="en-GB"/>
                    </a:p>
                  </a:txBody>
                  <a:tcPr/>
                </a:tc>
              </a:tr>
              <a:tr h="946127">
                <a:tc>
                  <a:txBody>
                    <a:bodyPr/>
                    <a:lstStyle/>
                    <a:p>
                      <a:pPr algn="ctr">
                        <a:spcAft>
                          <a:spcPts val="0"/>
                        </a:spcAft>
                      </a:pPr>
                      <a:r>
                        <a:rPr lang="en-GB" sz="1200" dirty="0">
                          <a:effectLst/>
                        </a:rPr>
                        <a:t> </a:t>
                      </a:r>
                    </a:p>
                    <a:p>
                      <a:pPr algn="ctr">
                        <a:spcAft>
                          <a:spcPts val="0"/>
                        </a:spcAft>
                      </a:pPr>
                      <a:r>
                        <a:rPr lang="en-GB" sz="1200" b="1" dirty="0">
                          <a:effectLst/>
                        </a:rPr>
                        <a:t>Level 4</a:t>
                      </a:r>
                    </a:p>
                    <a:p>
                      <a:pPr algn="ctr">
                        <a:spcAft>
                          <a:spcPts val="0"/>
                        </a:spcAft>
                      </a:pPr>
                      <a:r>
                        <a:rPr lang="en-GB" sz="1200" dirty="0">
                          <a:effectLst/>
                        </a:rPr>
                        <a:t> </a:t>
                      </a:r>
                    </a:p>
                    <a:p>
                      <a:pPr algn="ctr">
                        <a:spcAft>
                          <a:spcPts val="0"/>
                        </a:spcAft>
                      </a:pPr>
                      <a:r>
                        <a:rPr lang="en-GB" sz="1200" i="1" dirty="0">
                          <a:effectLst/>
                        </a:rPr>
                        <a:t>Detailed, perceptive</a:t>
                      </a:r>
                    </a:p>
                    <a:p>
                      <a:pPr algn="ctr">
                        <a:lnSpc>
                          <a:spcPct val="107000"/>
                        </a:lnSpc>
                        <a:spcAft>
                          <a:spcPts val="0"/>
                        </a:spcAft>
                      </a:pPr>
                      <a:r>
                        <a:rPr lang="en-GB" sz="1200" dirty="0">
                          <a:solidFill>
                            <a:srgbClr val="FF0000"/>
                          </a:solidFill>
                          <a:effectLst/>
                        </a:rPr>
                        <a:t>13-16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Shows a detailed understanding of the differences between the ideas and perspectives </a:t>
                      </a:r>
                    </a:p>
                    <a:p>
                      <a:pPr marL="342900" lvl="0" indent="-342900">
                        <a:spcAft>
                          <a:spcPts val="0"/>
                        </a:spcAft>
                        <a:buFont typeface="Symbol" panose="05050102010706020507" pitchFamily="18" charset="2"/>
                        <a:buChar char=""/>
                      </a:pPr>
                      <a:r>
                        <a:rPr lang="en-GB" sz="1400" dirty="0">
                          <a:effectLst/>
                        </a:rPr>
                        <a:t>Compares ideas and perspectives in a perceptive way </a:t>
                      </a:r>
                    </a:p>
                    <a:p>
                      <a:pPr marL="342900" lvl="0" indent="-342900">
                        <a:spcAft>
                          <a:spcPts val="0"/>
                        </a:spcAft>
                        <a:buFont typeface="Symbol" panose="05050102010706020507" pitchFamily="18" charset="2"/>
                        <a:buChar char=""/>
                      </a:pPr>
                      <a:r>
                        <a:rPr lang="en-GB" sz="1400" dirty="0">
                          <a:effectLst/>
                        </a:rPr>
                        <a:t>Analyses how methods are used to convey ideas and perspectives </a:t>
                      </a:r>
                    </a:p>
                    <a:p>
                      <a:pPr marL="342900" lvl="0" indent="-342900">
                        <a:spcAft>
                          <a:spcPts val="0"/>
                        </a:spcAft>
                        <a:buFont typeface="Symbol" panose="05050102010706020507" pitchFamily="18" charset="2"/>
                        <a:buChar char=""/>
                      </a:pPr>
                      <a:r>
                        <a:rPr lang="en-GB" sz="1400" dirty="0">
                          <a:effectLst/>
                        </a:rPr>
                        <a:t>Selects range of judicious quotations from 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3</a:t>
                      </a:r>
                    </a:p>
                    <a:p>
                      <a:pPr algn="ctr">
                        <a:spcAft>
                          <a:spcPts val="0"/>
                        </a:spcAft>
                      </a:pPr>
                      <a:r>
                        <a:rPr lang="en-GB" sz="1200" dirty="0">
                          <a:effectLst/>
                        </a:rPr>
                        <a:t> </a:t>
                      </a:r>
                    </a:p>
                    <a:p>
                      <a:pPr algn="ctr">
                        <a:spcAft>
                          <a:spcPts val="0"/>
                        </a:spcAft>
                      </a:pPr>
                      <a:r>
                        <a:rPr lang="en-GB" sz="1200" i="1" dirty="0">
                          <a:effectLst/>
                        </a:rPr>
                        <a:t>Clear, relevant</a:t>
                      </a:r>
                    </a:p>
                    <a:p>
                      <a:pPr algn="ctr">
                        <a:lnSpc>
                          <a:spcPct val="107000"/>
                        </a:lnSpc>
                        <a:spcAft>
                          <a:spcPts val="0"/>
                        </a:spcAft>
                      </a:pPr>
                      <a:r>
                        <a:rPr lang="en-GB" sz="1200" dirty="0">
                          <a:solidFill>
                            <a:srgbClr val="FF0000"/>
                          </a:solidFill>
                          <a:effectLst/>
                        </a:rPr>
                        <a:t>9-12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Shows a clear understanding of differences between the ideas and perspectives </a:t>
                      </a:r>
                    </a:p>
                    <a:p>
                      <a:pPr marL="342900" lvl="0" indent="-342900">
                        <a:spcAft>
                          <a:spcPts val="0"/>
                        </a:spcAft>
                        <a:buFont typeface="Symbol" panose="05050102010706020507" pitchFamily="18" charset="2"/>
                        <a:buChar char=""/>
                      </a:pPr>
                      <a:r>
                        <a:rPr lang="en-GB" sz="1400" dirty="0">
                          <a:effectLst/>
                        </a:rPr>
                        <a:t>Compares ideas and perspectives in a clear and relevant way </a:t>
                      </a:r>
                    </a:p>
                    <a:p>
                      <a:pPr marL="342900" lvl="0" indent="-342900">
                        <a:spcAft>
                          <a:spcPts val="0"/>
                        </a:spcAft>
                        <a:buFont typeface="Symbol" panose="05050102010706020507" pitchFamily="18" charset="2"/>
                        <a:buChar char=""/>
                      </a:pPr>
                      <a:r>
                        <a:rPr lang="en-GB" sz="1400" dirty="0">
                          <a:effectLst/>
                        </a:rPr>
                        <a:t>Explains clearly how methods are used to convey ideas and perspectives </a:t>
                      </a:r>
                    </a:p>
                    <a:p>
                      <a:pPr marL="342900" lvl="0" indent="-342900">
                        <a:spcAft>
                          <a:spcPts val="0"/>
                        </a:spcAft>
                        <a:buFont typeface="Symbol" panose="05050102010706020507" pitchFamily="18" charset="2"/>
                        <a:buChar char=""/>
                      </a:pPr>
                      <a:r>
                        <a:rPr lang="en-GB" sz="1400" dirty="0">
                          <a:effectLst/>
                        </a:rPr>
                        <a:t>Selects relevant quotations to support from 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bg1"/>
                    </a:solidFill>
                  </a:tcPr>
                </a:tc>
              </a:tr>
              <a:tr h="957287">
                <a:tc>
                  <a:txBody>
                    <a:bodyPr/>
                    <a:lstStyle/>
                    <a:p>
                      <a:pPr algn="ctr">
                        <a:spcAft>
                          <a:spcPts val="0"/>
                        </a:spcAft>
                      </a:pPr>
                      <a:r>
                        <a:rPr lang="en-GB" sz="1200" dirty="0">
                          <a:effectLst/>
                        </a:rPr>
                        <a:t> </a:t>
                      </a:r>
                    </a:p>
                    <a:p>
                      <a:pPr algn="ctr">
                        <a:spcAft>
                          <a:spcPts val="0"/>
                        </a:spcAft>
                      </a:pPr>
                      <a:r>
                        <a:rPr lang="en-GB" sz="1200" b="1" dirty="0">
                          <a:effectLst/>
                        </a:rPr>
                        <a:t>Level 2</a:t>
                      </a:r>
                    </a:p>
                    <a:p>
                      <a:pPr algn="ctr">
                        <a:spcAft>
                          <a:spcPts val="0"/>
                        </a:spcAft>
                      </a:pPr>
                      <a:r>
                        <a:rPr lang="en-GB" sz="1200" dirty="0">
                          <a:effectLst/>
                        </a:rPr>
                        <a:t> </a:t>
                      </a:r>
                    </a:p>
                    <a:p>
                      <a:pPr algn="ctr">
                        <a:spcAft>
                          <a:spcPts val="0"/>
                        </a:spcAft>
                      </a:pPr>
                      <a:r>
                        <a:rPr lang="en-GB" sz="1200" i="1" dirty="0">
                          <a:effectLst/>
                        </a:rPr>
                        <a:t>Some, attempts</a:t>
                      </a:r>
                    </a:p>
                    <a:p>
                      <a:pPr algn="ctr">
                        <a:lnSpc>
                          <a:spcPct val="107000"/>
                        </a:lnSpc>
                        <a:spcAft>
                          <a:spcPts val="0"/>
                        </a:spcAft>
                      </a:pPr>
                      <a:r>
                        <a:rPr lang="en-GB" sz="1200" dirty="0">
                          <a:solidFill>
                            <a:srgbClr val="FF0000"/>
                          </a:solidFill>
                          <a:effectLst/>
                        </a:rPr>
                        <a:t>5-8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Identifies some differences between the ideas and perspectives </a:t>
                      </a:r>
                    </a:p>
                    <a:p>
                      <a:pPr marL="342900" lvl="0" indent="-342900">
                        <a:spcAft>
                          <a:spcPts val="0"/>
                        </a:spcAft>
                        <a:buFont typeface="Symbol" panose="05050102010706020507" pitchFamily="18" charset="2"/>
                        <a:buChar char=""/>
                      </a:pPr>
                      <a:r>
                        <a:rPr lang="en-GB" sz="1400" dirty="0">
                          <a:effectLst/>
                        </a:rPr>
                        <a:t>Attempts to compare ideas and perspectives </a:t>
                      </a:r>
                    </a:p>
                    <a:p>
                      <a:pPr marL="342900" lvl="0" indent="-342900">
                        <a:spcAft>
                          <a:spcPts val="0"/>
                        </a:spcAft>
                        <a:buFont typeface="Symbol" panose="05050102010706020507" pitchFamily="18" charset="2"/>
                        <a:buChar char=""/>
                      </a:pPr>
                      <a:r>
                        <a:rPr lang="en-GB" sz="1400" dirty="0">
                          <a:effectLst/>
                        </a:rPr>
                        <a:t>Some comment on how methods are used to convey ideas and perspectives </a:t>
                      </a:r>
                    </a:p>
                    <a:p>
                      <a:pPr marL="342900" lvl="0" indent="-342900">
                        <a:spcAft>
                          <a:spcPts val="0"/>
                        </a:spcAft>
                        <a:buFont typeface="Symbol" panose="05050102010706020507" pitchFamily="18" charset="2"/>
                        <a:buChar char=""/>
                      </a:pPr>
                      <a:r>
                        <a:rPr lang="en-GB" sz="1400" dirty="0">
                          <a:effectLst/>
                        </a:rPr>
                        <a:t>Selects some quotations/references, not always supporting (from one or 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1</a:t>
                      </a:r>
                    </a:p>
                    <a:p>
                      <a:pPr algn="ctr">
                        <a:spcAft>
                          <a:spcPts val="0"/>
                        </a:spcAft>
                      </a:pPr>
                      <a:r>
                        <a:rPr lang="en-GB" sz="1200" dirty="0">
                          <a:effectLst/>
                        </a:rPr>
                        <a:t> </a:t>
                      </a:r>
                    </a:p>
                    <a:p>
                      <a:pPr algn="ctr">
                        <a:spcAft>
                          <a:spcPts val="0"/>
                        </a:spcAft>
                      </a:pPr>
                      <a:r>
                        <a:rPr lang="en-GB" sz="1200" i="1" dirty="0">
                          <a:effectLst/>
                        </a:rPr>
                        <a:t>Simple, limited</a:t>
                      </a:r>
                    </a:p>
                    <a:p>
                      <a:pPr algn="ctr">
                        <a:lnSpc>
                          <a:spcPct val="107000"/>
                        </a:lnSpc>
                        <a:spcAft>
                          <a:spcPts val="0"/>
                        </a:spcAft>
                      </a:pPr>
                      <a:r>
                        <a:rPr lang="en-GB" sz="1200" dirty="0">
                          <a:solidFill>
                            <a:srgbClr val="FF0000"/>
                          </a:solidFill>
                          <a:effectLst/>
                        </a:rPr>
                        <a:t>1-4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Simple awareness of different ideas and/or perspectives </a:t>
                      </a:r>
                    </a:p>
                    <a:p>
                      <a:pPr marL="342900" lvl="0" indent="-342900">
                        <a:spcAft>
                          <a:spcPts val="0"/>
                        </a:spcAft>
                        <a:buFont typeface="Symbol" panose="05050102010706020507" pitchFamily="18" charset="2"/>
                        <a:buChar char=""/>
                      </a:pPr>
                      <a:r>
                        <a:rPr lang="en-GB" sz="1400" dirty="0">
                          <a:effectLst/>
                        </a:rPr>
                        <a:t>Simple cross reference of ideas and/or perspectives </a:t>
                      </a:r>
                    </a:p>
                    <a:p>
                      <a:pPr marL="342900" lvl="0" indent="-342900">
                        <a:spcAft>
                          <a:spcPts val="0"/>
                        </a:spcAft>
                        <a:buFont typeface="Symbol" panose="05050102010706020507" pitchFamily="18" charset="2"/>
                        <a:buChar char=""/>
                      </a:pPr>
                      <a:r>
                        <a:rPr lang="en-GB" sz="1400" dirty="0">
                          <a:effectLst/>
                        </a:rPr>
                        <a:t>Simple identification of how differences are conveyed </a:t>
                      </a:r>
                    </a:p>
                    <a:p>
                      <a:pPr marL="342900" lvl="0" indent="-342900">
                        <a:spcAft>
                          <a:spcPts val="0"/>
                        </a:spcAft>
                        <a:buFont typeface="Symbol" panose="05050102010706020507" pitchFamily="18" charset="2"/>
                        <a:buChar char=""/>
                      </a:pPr>
                      <a:r>
                        <a:rPr lang="en-GB" sz="1400" dirty="0">
                          <a:effectLst/>
                        </a:rPr>
                        <a:t>Simple references or textual details from one or 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c>
                  <a:txBody>
                    <a:bodyPr/>
                    <a:lstStyle/>
                    <a:p>
                      <a:pPr>
                        <a:spcAft>
                          <a:spcPts val="0"/>
                        </a:spcAft>
                      </a:pPr>
                      <a:r>
                        <a:rPr lang="en-GB" sz="1200" dirty="0">
                          <a:effectLst/>
                        </a:rPr>
                        <a:t>No ideas offered about differences</a:t>
                      </a:r>
                    </a:p>
                    <a:p>
                      <a:pPr>
                        <a:lnSpc>
                          <a:spcPct val="107000"/>
                        </a:lnSpc>
                        <a:spcAft>
                          <a:spcPts val="0"/>
                        </a:spcAft>
                      </a:pPr>
                      <a:r>
                        <a:rPr lang="en-GB" sz="1200" dirty="0">
                          <a:effectLst/>
                        </a:rPr>
                        <a:t>Nothing to reward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Tree>
    <p:extLst>
      <p:ext uri="{BB962C8B-B14F-4D97-AF65-F5344CB8AC3E}">
        <p14:creationId xmlns:p14="http://schemas.microsoft.com/office/powerpoint/2010/main" val="2211349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423407"/>
              </p:ext>
            </p:extLst>
          </p:nvPr>
        </p:nvGraphicFramePr>
        <p:xfrm>
          <a:off x="862263" y="1546309"/>
          <a:ext cx="1395909" cy="4529929"/>
        </p:xfrm>
        <a:graphic>
          <a:graphicData uri="http://schemas.openxmlformats.org/drawingml/2006/table">
            <a:tbl>
              <a:tblPr firstRow="1" firstCol="1" bandRow="1">
                <a:tableStyleId>{5940675A-B579-460E-94D1-54222C63F5DA}</a:tableStyleId>
              </a:tblPr>
              <a:tblGrid>
                <a:gridCol w="1395909"/>
              </a:tblGrid>
              <a:tr h="227882">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4</a:t>
                      </a:r>
                    </a:p>
                    <a:p>
                      <a:pPr algn="ctr">
                        <a:spcAft>
                          <a:spcPts val="0"/>
                        </a:spcAft>
                      </a:pPr>
                      <a:r>
                        <a:rPr lang="en-GB" sz="1200" dirty="0">
                          <a:effectLst/>
                        </a:rPr>
                        <a:t> </a:t>
                      </a:r>
                    </a:p>
                    <a:p>
                      <a:pPr algn="ctr">
                        <a:spcAft>
                          <a:spcPts val="0"/>
                        </a:spcAft>
                      </a:pPr>
                      <a:r>
                        <a:rPr lang="en-GB" sz="1200" i="1" dirty="0">
                          <a:effectLst/>
                        </a:rPr>
                        <a:t>Detailed, perceptive</a:t>
                      </a:r>
                    </a:p>
                    <a:p>
                      <a:pPr algn="ctr">
                        <a:lnSpc>
                          <a:spcPct val="107000"/>
                        </a:lnSpc>
                        <a:spcAft>
                          <a:spcPts val="0"/>
                        </a:spcAft>
                      </a:pPr>
                      <a:r>
                        <a:rPr lang="en-GB" sz="1200" dirty="0">
                          <a:solidFill>
                            <a:srgbClr val="FF0000"/>
                          </a:solidFill>
                          <a:effectLst/>
                        </a:rPr>
                        <a:t>13-16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3</a:t>
                      </a:r>
                    </a:p>
                    <a:p>
                      <a:pPr algn="ctr">
                        <a:spcAft>
                          <a:spcPts val="0"/>
                        </a:spcAft>
                      </a:pPr>
                      <a:r>
                        <a:rPr lang="en-GB" sz="1200" dirty="0">
                          <a:effectLst/>
                        </a:rPr>
                        <a:t> </a:t>
                      </a:r>
                    </a:p>
                    <a:p>
                      <a:pPr algn="ctr">
                        <a:spcAft>
                          <a:spcPts val="0"/>
                        </a:spcAft>
                      </a:pPr>
                      <a:r>
                        <a:rPr lang="en-GB" sz="1200" i="1" dirty="0">
                          <a:effectLst/>
                        </a:rPr>
                        <a:t>Clear, relevant</a:t>
                      </a:r>
                    </a:p>
                    <a:p>
                      <a:pPr algn="ctr">
                        <a:lnSpc>
                          <a:spcPct val="107000"/>
                        </a:lnSpc>
                        <a:spcAft>
                          <a:spcPts val="0"/>
                        </a:spcAft>
                      </a:pPr>
                      <a:r>
                        <a:rPr lang="en-GB" sz="1200" dirty="0">
                          <a:solidFill>
                            <a:srgbClr val="FF0000"/>
                          </a:solidFill>
                          <a:effectLst/>
                        </a:rPr>
                        <a:t>9-12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200" dirty="0">
                          <a:effectLst/>
                        </a:rPr>
                        <a:t> </a:t>
                      </a:r>
                    </a:p>
                    <a:p>
                      <a:pPr algn="ctr">
                        <a:spcAft>
                          <a:spcPts val="0"/>
                        </a:spcAft>
                      </a:pPr>
                      <a:r>
                        <a:rPr lang="en-GB" sz="1200" b="1" dirty="0">
                          <a:effectLst/>
                        </a:rPr>
                        <a:t>Level 2</a:t>
                      </a:r>
                    </a:p>
                    <a:p>
                      <a:pPr algn="ctr">
                        <a:spcAft>
                          <a:spcPts val="0"/>
                        </a:spcAft>
                      </a:pPr>
                      <a:r>
                        <a:rPr lang="en-GB" sz="1200" dirty="0">
                          <a:effectLst/>
                        </a:rPr>
                        <a:t> </a:t>
                      </a:r>
                    </a:p>
                    <a:p>
                      <a:pPr algn="ctr">
                        <a:spcAft>
                          <a:spcPts val="0"/>
                        </a:spcAft>
                      </a:pPr>
                      <a:r>
                        <a:rPr lang="en-GB" sz="1200" i="1" dirty="0">
                          <a:effectLst/>
                        </a:rPr>
                        <a:t>Some, attempts</a:t>
                      </a:r>
                    </a:p>
                    <a:p>
                      <a:pPr algn="ctr">
                        <a:lnSpc>
                          <a:spcPct val="107000"/>
                        </a:lnSpc>
                        <a:spcAft>
                          <a:spcPts val="0"/>
                        </a:spcAft>
                      </a:pPr>
                      <a:r>
                        <a:rPr lang="en-GB" sz="1200" dirty="0">
                          <a:solidFill>
                            <a:srgbClr val="FF0000"/>
                          </a:solidFill>
                          <a:effectLst/>
                        </a:rPr>
                        <a:t>5-8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1</a:t>
                      </a:r>
                    </a:p>
                    <a:p>
                      <a:pPr algn="ctr">
                        <a:spcAft>
                          <a:spcPts val="0"/>
                        </a:spcAft>
                      </a:pPr>
                      <a:r>
                        <a:rPr lang="en-GB" sz="1200" dirty="0">
                          <a:effectLst/>
                        </a:rPr>
                        <a:t> </a:t>
                      </a:r>
                    </a:p>
                    <a:p>
                      <a:pPr algn="ctr">
                        <a:spcAft>
                          <a:spcPts val="0"/>
                        </a:spcAft>
                      </a:pPr>
                      <a:r>
                        <a:rPr lang="en-GB" sz="1200" i="1" dirty="0">
                          <a:effectLst/>
                        </a:rPr>
                        <a:t>Simple, limited</a:t>
                      </a:r>
                    </a:p>
                    <a:p>
                      <a:pPr algn="ctr">
                        <a:lnSpc>
                          <a:spcPct val="107000"/>
                        </a:lnSpc>
                        <a:spcAft>
                          <a:spcPts val="0"/>
                        </a:spcAft>
                      </a:pPr>
                      <a:r>
                        <a:rPr lang="en-GB" sz="1200" dirty="0">
                          <a:solidFill>
                            <a:srgbClr val="FF0000"/>
                          </a:solidFill>
                          <a:effectLst/>
                        </a:rPr>
                        <a:t>1-4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3" name="Title 2"/>
          <p:cNvSpPr>
            <a:spLocks noGrp="1"/>
          </p:cNvSpPr>
          <p:nvPr>
            <p:ph type="title"/>
          </p:nvPr>
        </p:nvSpPr>
        <p:spPr>
          <a:xfrm>
            <a:off x="862263" y="220746"/>
            <a:ext cx="10515600" cy="1325563"/>
          </a:xfrm>
        </p:spPr>
        <p:txBody>
          <a:bodyPr/>
          <a:lstStyle/>
          <a:p>
            <a:r>
              <a:rPr lang="en-GB" dirty="0" smtClean="0"/>
              <a:t>Level?</a:t>
            </a:r>
            <a:endParaRPr lang="en-GB" dirty="0"/>
          </a:p>
        </p:txBody>
      </p:sp>
      <p:sp>
        <p:nvSpPr>
          <p:cNvPr id="5" name="TextBox 4"/>
          <p:cNvSpPr txBox="1"/>
          <p:nvPr/>
        </p:nvSpPr>
        <p:spPr>
          <a:xfrm>
            <a:off x="2622884" y="360947"/>
            <a:ext cx="9240253" cy="6555641"/>
          </a:xfrm>
          <a:prstGeom prst="rect">
            <a:avLst/>
          </a:prstGeom>
          <a:noFill/>
        </p:spPr>
        <p:txBody>
          <a:bodyPr wrap="square" rtlCol="0">
            <a:spAutoFit/>
          </a:bodyPr>
          <a:lstStyle/>
          <a:p>
            <a:pPr algn="just"/>
            <a:r>
              <a:rPr lang="en-US" sz="2800" dirty="0" smtClean="0"/>
              <a:t>Heritage, a 21stC father, is incredulous at how the first year has flown; he ‘blinked’ and the transformation from baby to toddler seemed to happen overnight. There is clearly a tone of fatherly pride as he describes his son’s growing independence; ‘blasting ahead’ suggests he is powering through each stage of development with unstoppable force. The Victorian mother of Source B, however, although perhaps secretly proud of his ‘manly figure,’ conveys her feelings of sadness that her son no longer needs her: ‘It is a long while now since he disappeared,’ implying the loss is literal, whereas it is in fact metaphorical - the mother has emotionally, not physically, lost him. She uses a repetitive structure to </a:t>
            </a:r>
            <a:r>
              <a:rPr lang="en-US" sz="2800" dirty="0" err="1" smtClean="0"/>
              <a:t>emphasise</a:t>
            </a:r>
            <a:r>
              <a:rPr lang="en-US" sz="2800" dirty="0" smtClean="0"/>
              <a:t> her tone of regret. Each paragraph begins with the guests’ views on the positive aspects of life without young children, which is, ironically, the opposite of how the mother feels.</a:t>
            </a:r>
            <a:endParaRPr lang="en-GB" sz="2800" dirty="0"/>
          </a:p>
        </p:txBody>
      </p:sp>
    </p:spTree>
    <p:extLst>
      <p:ext uri="{BB962C8B-B14F-4D97-AF65-F5344CB8AC3E}">
        <p14:creationId xmlns:p14="http://schemas.microsoft.com/office/powerpoint/2010/main" val="420554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nvPr>
        </p:nvGraphicFramePr>
        <p:xfrm>
          <a:off x="0" y="-2"/>
          <a:ext cx="12192001" cy="6858001"/>
        </p:xfrm>
        <a:graphic>
          <a:graphicData uri="http://schemas.openxmlformats.org/drawingml/2006/table">
            <a:tbl>
              <a:tblPr firstRow="1" bandRow="1">
                <a:tableStyleId>{5C22544A-7EE6-4342-B048-85BDC9FD1C3A}</a:tableStyleId>
              </a:tblPr>
              <a:tblGrid>
                <a:gridCol w="10066789"/>
                <a:gridCol w="1120199"/>
                <a:gridCol w="1005013"/>
              </a:tblGrid>
              <a:tr h="372929">
                <a:tc>
                  <a:txBody>
                    <a:bodyPr/>
                    <a:lstStyle/>
                    <a:p>
                      <a:r>
                        <a:rPr lang="en-GB" sz="1800" dirty="0" smtClean="0"/>
                        <a:t>QUESTION</a:t>
                      </a:r>
                      <a:endParaRPr lang="en-GB" sz="1800" dirty="0"/>
                    </a:p>
                  </a:txBody>
                  <a:tcPr/>
                </a:tc>
                <a:tc>
                  <a:txBody>
                    <a:bodyPr/>
                    <a:lstStyle/>
                    <a:p>
                      <a:r>
                        <a:rPr lang="en-GB" sz="1800" dirty="0" smtClean="0"/>
                        <a:t>MARKS</a:t>
                      </a:r>
                      <a:endParaRPr lang="en-GB" sz="1800" dirty="0"/>
                    </a:p>
                  </a:txBody>
                  <a:tcPr/>
                </a:tc>
                <a:tc>
                  <a:txBody>
                    <a:bodyPr/>
                    <a:lstStyle/>
                    <a:p>
                      <a:r>
                        <a:rPr lang="en-GB" sz="1800" dirty="0" smtClean="0"/>
                        <a:t>MINS</a:t>
                      </a:r>
                      <a:endParaRPr lang="en-GB" sz="1800" dirty="0"/>
                    </a:p>
                  </a:txBody>
                  <a:tcPr/>
                </a:tc>
              </a:tr>
              <a:tr h="372929">
                <a:tc>
                  <a:txBody>
                    <a:bodyPr/>
                    <a:lstStyle/>
                    <a:p>
                      <a:r>
                        <a:rPr lang="en-GB" dirty="0" smtClean="0">
                          <a:solidFill>
                            <a:srgbClr val="FF0000"/>
                          </a:solidFill>
                        </a:rPr>
                        <a:t>Read the questions and annotate source </a:t>
                      </a:r>
                      <a:endParaRPr lang="en-GB" dirty="0"/>
                    </a:p>
                  </a:txBody>
                  <a:tcPr/>
                </a:tc>
                <a:tc>
                  <a:txBody>
                    <a:bodyPr/>
                    <a:lstStyle/>
                    <a:p>
                      <a:r>
                        <a:rPr lang="en-GB" dirty="0" smtClean="0"/>
                        <a:t>0</a:t>
                      </a:r>
                      <a:endParaRPr lang="en-GB" dirty="0"/>
                    </a:p>
                  </a:txBody>
                  <a:tcPr/>
                </a:tc>
                <a:tc>
                  <a:txBody>
                    <a:bodyPr/>
                    <a:lstStyle/>
                    <a:p>
                      <a:r>
                        <a:rPr lang="en-GB" dirty="0" smtClean="0"/>
                        <a:t>10</a:t>
                      </a:r>
                      <a:endParaRPr lang="en-GB" dirty="0"/>
                    </a:p>
                  </a:txBody>
                  <a:tcPr/>
                </a:tc>
              </a:tr>
              <a:tr h="372929">
                <a:tc>
                  <a:txBody>
                    <a:bodyPr/>
                    <a:lstStyle/>
                    <a:p>
                      <a:r>
                        <a:rPr lang="en-GB" b="1" dirty="0" smtClean="0"/>
                        <a:t>Question</a:t>
                      </a:r>
                      <a:r>
                        <a:rPr lang="en-GB" b="1" baseline="0" dirty="0" smtClean="0"/>
                        <a:t> 1 </a:t>
                      </a:r>
                      <a:r>
                        <a:rPr lang="en-GB" baseline="0" dirty="0" smtClean="0"/>
                        <a:t>– </a:t>
                      </a:r>
                      <a:r>
                        <a:rPr lang="en-GB" b="1" baseline="0" dirty="0" smtClean="0"/>
                        <a:t>True or False</a:t>
                      </a:r>
                      <a:endParaRPr lang="en-GB" b="1"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r>
              <a:tr h="1491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Question 2 - Select and Synthesise</a:t>
                      </a:r>
                      <a:endParaRPr lang="en-GB" b="1" baseline="0" dirty="0" smtClean="0"/>
                    </a:p>
                    <a:p>
                      <a:pPr marL="285750" indent="-285750">
                        <a:buFont typeface="Wingdings" panose="05000000000000000000" pitchFamily="2" charset="2"/>
                        <a:buChar char="q"/>
                      </a:pPr>
                      <a:r>
                        <a:rPr lang="en-GB" baseline="0" dirty="0" smtClean="0"/>
                        <a:t>Source A – 3 PEE paragraphs</a:t>
                      </a:r>
                    </a:p>
                    <a:p>
                      <a:pPr marL="285750" indent="-285750">
                        <a:buFont typeface="Wingdings" panose="05000000000000000000" pitchFamily="2" charset="2"/>
                        <a:buChar char="q"/>
                      </a:pPr>
                      <a:r>
                        <a:rPr lang="en-GB" baseline="0" dirty="0" smtClean="0"/>
                        <a:t>Comparative Connective</a:t>
                      </a:r>
                      <a:r>
                        <a:rPr lang="en-GB" i="1" baseline="0" dirty="0" smtClean="0"/>
                        <a:t>: However, Whereas, In contrast, </a:t>
                      </a:r>
                    </a:p>
                    <a:p>
                      <a:pPr marL="285750" indent="-285750">
                        <a:buFont typeface="Wingdings" panose="05000000000000000000" pitchFamily="2" charset="2"/>
                        <a:buChar char="q"/>
                      </a:pPr>
                      <a:r>
                        <a:rPr lang="en-GB" baseline="0" dirty="0" smtClean="0"/>
                        <a:t>Source B – 3 PEE paragraphs</a:t>
                      </a:r>
                    </a:p>
                    <a:p>
                      <a:pPr marL="285750" indent="-285750">
                        <a:buFont typeface="Wingdings" panose="05000000000000000000" pitchFamily="2" charset="2"/>
                        <a:buChar char="q"/>
                      </a:pPr>
                      <a:r>
                        <a:rPr lang="en-GB" baseline="0" dirty="0" smtClean="0"/>
                        <a:t>Comparative Overview</a:t>
                      </a:r>
                      <a:endParaRPr lang="en-GB" dirty="0" smtClean="0"/>
                    </a:p>
                  </a:txBody>
                  <a:tcPr/>
                </a:tc>
                <a:tc>
                  <a:txBody>
                    <a:bodyPr/>
                    <a:lstStyle/>
                    <a:p>
                      <a:r>
                        <a:rPr lang="en-GB" dirty="0" smtClean="0"/>
                        <a:t>8</a:t>
                      </a:r>
                      <a:endParaRPr lang="en-GB" dirty="0"/>
                    </a:p>
                  </a:txBody>
                  <a:tcPr/>
                </a:tc>
                <a:tc>
                  <a:txBody>
                    <a:bodyPr/>
                    <a:lstStyle/>
                    <a:p>
                      <a:r>
                        <a:rPr lang="en-GB" dirty="0" smtClean="0"/>
                        <a:t>10-12</a:t>
                      </a:r>
                      <a:endParaRPr lang="en-GB" dirty="0"/>
                    </a:p>
                  </a:txBody>
                  <a:tcPr/>
                </a:tc>
              </a:tr>
              <a:tr h="1264075">
                <a:tc>
                  <a:txBody>
                    <a:bodyPr/>
                    <a:lstStyle/>
                    <a:p>
                      <a:r>
                        <a:rPr lang="en-GB" b="1" dirty="0" smtClean="0"/>
                        <a:t>Question 3 – Language</a:t>
                      </a:r>
                      <a:r>
                        <a:rPr lang="en-GB" b="1" baseline="0" dirty="0" smtClean="0"/>
                        <a:t> Analysis</a:t>
                      </a:r>
                      <a:endParaRPr lang="en-GB" b="1" dirty="0" smtClean="0"/>
                    </a:p>
                    <a:p>
                      <a:pPr marL="463550" lvl="1" indent="-285750">
                        <a:buFont typeface="Wingdings" panose="05000000000000000000" pitchFamily="2" charset="2"/>
                        <a:buChar char="q"/>
                      </a:pPr>
                      <a:r>
                        <a:rPr lang="en-GB" sz="1600" b="1" i="0" dirty="0" smtClean="0"/>
                        <a:t>4 </a:t>
                      </a:r>
                      <a:r>
                        <a:rPr lang="en-GB" sz="1600" b="1" i="0" dirty="0" smtClean="0"/>
                        <a:t>Technique, Evidence, Effect </a:t>
                      </a:r>
                      <a:r>
                        <a:rPr lang="en-GB" sz="1600" b="1" i="0" dirty="0" smtClean="0"/>
                        <a:t>paragraphs</a:t>
                      </a:r>
                      <a:endParaRPr lang="en-GB" sz="1600" b="1" i="0" dirty="0" smtClean="0"/>
                    </a:p>
                    <a:p>
                      <a:pPr marL="720725" lvl="2" indent="-276225">
                        <a:buFont typeface="Wingdings" panose="05000000000000000000" pitchFamily="2" charset="2"/>
                        <a:buChar char="q"/>
                      </a:pPr>
                      <a:r>
                        <a:rPr lang="en-GB" sz="1400" b="0" kern="1200" dirty="0" smtClean="0">
                          <a:solidFill>
                            <a:schemeClr val="dk1"/>
                          </a:solidFill>
                          <a:effectLst/>
                          <a:latin typeface="+mn-lt"/>
                          <a:ea typeface="+mn-ea"/>
                          <a:cs typeface="+mn-cs"/>
                        </a:rPr>
                        <a:t>word </a:t>
                      </a:r>
                      <a:r>
                        <a:rPr lang="en-GB" sz="1400" b="0" kern="1200" dirty="0" smtClean="0">
                          <a:solidFill>
                            <a:schemeClr val="dk1"/>
                          </a:solidFill>
                          <a:effectLst/>
                          <a:latin typeface="+mn-lt"/>
                          <a:ea typeface="+mn-ea"/>
                          <a:cs typeface="+mn-cs"/>
                        </a:rPr>
                        <a:t>classes and phrases</a:t>
                      </a:r>
                    </a:p>
                    <a:p>
                      <a:pPr marL="720725" lvl="2" indent="-276225">
                        <a:buFont typeface="Wingdings" panose="05000000000000000000" pitchFamily="2" charset="2"/>
                        <a:buChar char="q"/>
                      </a:pPr>
                      <a:r>
                        <a:rPr lang="en-GB" sz="1400" b="0" kern="1200" dirty="0" smtClean="0">
                          <a:solidFill>
                            <a:schemeClr val="dk1"/>
                          </a:solidFill>
                          <a:effectLst/>
                          <a:latin typeface="+mn-lt"/>
                          <a:ea typeface="+mn-ea"/>
                          <a:cs typeface="+mn-cs"/>
                        </a:rPr>
                        <a:t>paragraphs </a:t>
                      </a:r>
                      <a:r>
                        <a:rPr lang="en-GB" sz="1400" b="0" kern="1200" dirty="0" smtClean="0">
                          <a:solidFill>
                            <a:schemeClr val="dk1"/>
                          </a:solidFill>
                          <a:effectLst/>
                          <a:latin typeface="+mn-lt"/>
                          <a:ea typeface="+mn-ea"/>
                          <a:cs typeface="+mn-cs"/>
                        </a:rPr>
                        <a:t>on language </a:t>
                      </a:r>
                      <a:r>
                        <a:rPr lang="en-GB" sz="1400" b="0" kern="1200" dirty="0" smtClean="0">
                          <a:solidFill>
                            <a:schemeClr val="dk1"/>
                          </a:solidFill>
                          <a:effectLst/>
                          <a:latin typeface="+mn-lt"/>
                          <a:ea typeface="+mn-ea"/>
                          <a:cs typeface="+mn-cs"/>
                        </a:rPr>
                        <a:t>features</a:t>
                      </a:r>
                    </a:p>
                    <a:p>
                      <a:pPr marL="720725" lvl="2" indent="-276225">
                        <a:buFont typeface="Wingdings" panose="05000000000000000000" pitchFamily="2" charset="2"/>
                        <a:buChar char="q"/>
                      </a:pPr>
                      <a:r>
                        <a:rPr lang="en-GB" sz="1400" b="0" kern="1200" dirty="0" smtClean="0">
                          <a:solidFill>
                            <a:schemeClr val="dk1"/>
                          </a:solidFill>
                          <a:effectLst/>
                          <a:latin typeface="+mn-lt"/>
                          <a:ea typeface="+mn-ea"/>
                          <a:cs typeface="+mn-cs"/>
                        </a:rPr>
                        <a:t>paragraphs </a:t>
                      </a:r>
                      <a:r>
                        <a:rPr lang="en-GB" sz="1400" b="0" kern="1200" dirty="0" smtClean="0">
                          <a:solidFill>
                            <a:schemeClr val="dk1"/>
                          </a:solidFill>
                          <a:effectLst/>
                          <a:latin typeface="+mn-lt"/>
                          <a:ea typeface="+mn-ea"/>
                          <a:cs typeface="+mn-cs"/>
                        </a:rPr>
                        <a:t>on sentence forms</a:t>
                      </a:r>
                    </a:p>
                  </a:txBody>
                  <a:tcPr/>
                </a:tc>
                <a:tc>
                  <a:txBody>
                    <a:bodyPr/>
                    <a:lstStyle/>
                    <a:p>
                      <a:r>
                        <a:rPr lang="en-GB" dirty="0" smtClean="0"/>
                        <a:t>12</a:t>
                      </a:r>
                      <a:endParaRPr lang="en-GB" dirty="0"/>
                    </a:p>
                  </a:txBody>
                  <a:tcPr/>
                </a:tc>
                <a:tc>
                  <a:txBody>
                    <a:bodyPr/>
                    <a:lstStyle/>
                    <a:p>
                      <a:r>
                        <a:rPr lang="en-GB" dirty="0" smtClean="0"/>
                        <a:t>10-15</a:t>
                      </a:r>
                      <a:endParaRPr lang="en-GB" dirty="0"/>
                    </a:p>
                  </a:txBody>
                  <a:tcPr/>
                </a:tc>
              </a:tr>
              <a:tr h="2983426">
                <a:tc>
                  <a:txBody>
                    <a:bodyPr/>
                    <a:lstStyle/>
                    <a:p>
                      <a:r>
                        <a:rPr lang="en-GB" b="1" dirty="0" smtClean="0"/>
                        <a:t>Question 4 – Compare</a:t>
                      </a:r>
                      <a:r>
                        <a:rPr lang="en-GB" b="1" baseline="0" dirty="0" smtClean="0"/>
                        <a:t> Writers’ Ideas and Perspectives</a:t>
                      </a:r>
                      <a:endParaRPr lang="en-GB" b="1" dirty="0" smtClean="0"/>
                    </a:p>
                    <a:p>
                      <a:pPr marL="171450" indent="-171450">
                        <a:buFont typeface="Wingdings" panose="05000000000000000000" pitchFamily="2" charset="2"/>
                        <a:buChar char="q"/>
                      </a:pPr>
                      <a:r>
                        <a:rPr lang="en-GB" sz="1600" b="0" kern="1200" dirty="0" smtClean="0">
                          <a:solidFill>
                            <a:schemeClr val="dk1"/>
                          </a:solidFill>
                          <a:effectLst/>
                          <a:latin typeface="+mn-lt"/>
                          <a:ea typeface="+mn-ea"/>
                          <a:cs typeface="+mn-cs"/>
                        </a:rPr>
                        <a:t>Overview comparative statement about theme in sources – </a:t>
                      </a:r>
                      <a:r>
                        <a:rPr lang="en-GB" sz="1200" b="0" kern="1200" dirty="0" smtClean="0">
                          <a:solidFill>
                            <a:schemeClr val="dk1"/>
                          </a:solidFill>
                          <a:effectLst/>
                          <a:latin typeface="+mn-lt"/>
                          <a:ea typeface="+mn-ea"/>
                          <a:cs typeface="+mn-cs"/>
                        </a:rPr>
                        <a:t>identify </a:t>
                      </a:r>
                      <a:r>
                        <a:rPr lang="en-GB" sz="1200" b="0" i="1" kern="1200" dirty="0" smtClean="0">
                          <a:solidFill>
                            <a:schemeClr val="dk1"/>
                          </a:solidFill>
                          <a:effectLst/>
                          <a:latin typeface="+mn-lt"/>
                          <a:ea typeface="+mn-ea"/>
                          <a:cs typeface="+mn-cs"/>
                        </a:rPr>
                        <a:t>text type/content/tone/purpose/narrative</a:t>
                      </a:r>
                      <a:r>
                        <a:rPr lang="en-GB" sz="1200" b="0" i="1" kern="1200" baseline="0" dirty="0" smtClean="0">
                          <a:solidFill>
                            <a:schemeClr val="dk1"/>
                          </a:solidFill>
                          <a:effectLst/>
                          <a:latin typeface="+mn-lt"/>
                          <a:ea typeface="+mn-ea"/>
                          <a:cs typeface="+mn-cs"/>
                        </a:rPr>
                        <a:t> mode</a:t>
                      </a:r>
                      <a:r>
                        <a:rPr lang="en-GB" sz="1200" b="0" i="1" kern="1200" dirty="0" smtClean="0">
                          <a:solidFill>
                            <a:schemeClr val="dk1"/>
                          </a:solidFill>
                          <a:effectLst/>
                          <a:latin typeface="+mn-lt"/>
                          <a:ea typeface="+mn-ea"/>
                          <a:cs typeface="+mn-cs"/>
                        </a:rPr>
                        <a:t> </a:t>
                      </a:r>
                      <a:r>
                        <a:rPr lang="en-GB" sz="1200" b="0" kern="1200" dirty="0" smtClean="0">
                          <a:solidFill>
                            <a:schemeClr val="dk1"/>
                          </a:solidFill>
                          <a:effectLst/>
                          <a:latin typeface="+mn-lt"/>
                          <a:ea typeface="+mn-ea"/>
                          <a:cs typeface="+mn-cs"/>
                        </a:rPr>
                        <a:t>of each source</a:t>
                      </a:r>
                    </a:p>
                    <a:p>
                      <a:pPr marL="360363" lvl="0" indent="-184150">
                        <a:buFont typeface="Wingdings" panose="05000000000000000000" pitchFamily="2" charset="2"/>
                        <a:buChar char="q"/>
                      </a:pPr>
                      <a:r>
                        <a:rPr lang="en-GB" sz="1600" b="1" kern="1200" dirty="0" smtClean="0">
                          <a:solidFill>
                            <a:schemeClr val="dk1"/>
                          </a:solidFill>
                          <a:effectLst/>
                          <a:latin typeface="+mn-lt"/>
                          <a:ea typeface="+mn-ea"/>
                          <a:cs typeface="+mn-cs"/>
                        </a:rPr>
                        <a:t>Source A</a:t>
                      </a:r>
                      <a:r>
                        <a:rPr lang="en-GB" sz="1600" b="0" kern="1200" dirty="0" smtClean="0">
                          <a:solidFill>
                            <a:schemeClr val="dk1"/>
                          </a:solidFill>
                          <a:effectLst/>
                          <a:latin typeface="+mn-lt"/>
                          <a:ea typeface="+mn-ea"/>
                          <a:cs typeface="+mn-cs"/>
                        </a:rPr>
                        <a:t> - Point</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Evidence</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Technique – word classes and phrases, language features and techniques, sentence forms and structure</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Explanation</a:t>
                      </a:r>
                    </a:p>
                    <a:p>
                      <a:pPr marL="360363" lvl="0" indent="-184150">
                        <a:buFont typeface="Wingdings" panose="05000000000000000000" pitchFamily="2" charset="2"/>
                        <a:buChar char="q"/>
                      </a:pPr>
                      <a:r>
                        <a:rPr lang="en-GB" sz="1600" b="1" kern="1200" dirty="0" smtClean="0">
                          <a:solidFill>
                            <a:schemeClr val="dk1"/>
                          </a:solidFill>
                          <a:effectLst/>
                          <a:latin typeface="+mn-lt"/>
                          <a:ea typeface="+mn-ea"/>
                          <a:cs typeface="+mn-cs"/>
                        </a:rPr>
                        <a:t>Source B</a:t>
                      </a:r>
                      <a:r>
                        <a:rPr lang="en-GB" sz="1600" b="0" kern="1200" dirty="0" smtClean="0">
                          <a:solidFill>
                            <a:schemeClr val="dk1"/>
                          </a:solidFill>
                          <a:effectLst/>
                          <a:latin typeface="+mn-lt"/>
                          <a:ea typeface="+mn-ea"/>
                          <a:cs typeface="+mn-cs"/>
                        </a:rPr>
                        <a:t> - Comparative/Contrastive Point: </a:t>
                      </a:r>
                      <a:r>
                        <a:rPr lang="en-GB" sz="1600" b="0" i="1" kern="1200" dirty="0" smtClean="0">
                          <a:solidFill>
                            <a:schemeClr val="dk1"/>
                          </a:solidFill>
                          <a:effectLst/>
                          <a:latin typeface="+mn-lt"/>
                          <a:ea typeface="+mn-ea"/>
                          <a:cs typeface="+mn-cs"/>
                        </a:rPr>
                        <a:t>On the other hand, Source B…</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Evidence</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Technique – word classes and phrases, language features and techniques, sentence forms and structure</a:t>
                      </a:r>
                    </a:p>
                    <a:p>
                      <a:pPr marL="360363" lvl="0" indent="-184150">
                        <a:buFont typeface="Wingdings" panose="05000000000000000000" pitchFamily="2" charset="2"/>
                        <a:buChar char="q"/>
                      </a:pPr>
                      <a:r>
                        <a:rPr lang="en-GB" sz="1600" b="0" kern="1200" dirty="0" smtClean="0">
                          <a:solidFill>
                            <a:schemeClr val="dk1"/>
                          </a:solidFill>
                          <a:effectLst/>
                          <a:latin typeface="+mn-lt"/>
                          <a:ea typeface="+mn-ea"/>
                          <a:cs typeface="+mn-cs"/>
                        </a:rPr>
                        <a:t>Explanation</a:t>
                      </a:r>
                    </a:p>
                    <a:p>
                      <a:pPr marL="176213" lvl="0" indent="-176213">
                        <a:buFont typeface="Wingdings" panose="05000000000000000000" pitchFamily="2" charset="2"/>
                        <a:buNone/>
                      </a:pPr>
                      <a:r>
                        <a:rPr lang="en-GB" sz="1600" b="1" kern="1200" dirty="0" smtClean="0">
                          <a:solidFill>
                            <a:schemeClr val="dk1"/>
                          </a:solidFill>
                          <a:effectLst/>
                          <a:latin typeface="+mn-lt"/>
                          <a:ea typeface="+mn-ea"/>
                          <a:cs typeface="+mn-cs"/>
                        </a:rPr>
                        <a:t>ESSENTIALLY,</a:t>
                      </a:r>
                      <a:r>
                        <a:rPr lang="en-GB" sz="1600" b="1" kern="1200" baseline="0" dirty="0" smtClean="0">
                          <a:solidFill>
                            <a:schemeClr val="dk1"/>
                          </a:solidFill>
                          <a:effectLst/>
                          <a:latin typeface="+mn-lt"/>
                          <a:ea typeface="+mn-ea"/>
                          <a:cs typeface="+mn-cs"/>
                        </a:rPr>
                        <a:t> IT’S 6 PETER PARAGRAPHS – 3 PETER PARAGRAPHS FOR EACH SOURCE</a:t>
                      </a:r>
                      <a:endParaRPr lang="en-GB" sz="1600" b="1" kern="1200" dirty="0">
                        <a:solidFill>
                          <a:schemeClr val="dk1"/>
                        </a:solidFill>
                        <a:effectLst/>
                        <a:latin typeface="+mn-lt"/>
                        <a:ea typeface="+mn-ea"/>
                        <a:cs typeface="+mn-cs"/>
                      </a:endParaRPr>
                    </a:p>
                  </a:txBody>
                  <a:tcPr/>
                </a:tc>
                <a:tc>
                  <a:txBody>
                    <a:bodyPr/>
                    <a:lstStyle/>
                    <a:p>
                      <a:r>
                        <a:rPr lang="en-GB" dirty="0" smtClean="0"/>
                        <a:t>16</a:t>
                      </a:r>
                      <a:endParaRPr lang="en-GB" dirty="0"/>
                    </a:p>
                  </a:txBody>
                  <a:tcPr/>
                </a:tc>
                <a:tc>
                  <a:txBody>
                    <a:bodyPr/>
                    <a:lstStyle/>
                    <a:p>
                      <a:r>
                        <a:rPr lang="en-GB" dirty="0" smtClean="0"/>
                        <a:t>15-20</a:t>
                      </a:r>
                      <a:endParaRPr lang="en-GB" dirty="0"/>
                    </a:p>
                  </a:txBody>
                  <a:tcPr/>
                </a:tc>
              </a:tr>
            </a:tbl>
          </a:graphicData>
        </a:graphic>
      </p:graphicFrame>
    </p:spTree>
    <p:extLst>
      <p:ext uri="{BB962C8B-B14F-4D97-AF65-F5344CB8AC3E}">
        <p14:creationId xmlns:p14="http://schemas.microsoft.com/office/powerpoint/2010/main" val="28033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423407"/>
              </p:ext>
            </p:extLst>
          </p:nvPr>
        </p:nvGraphicFramePr>
        <p:xfrm>
          <a:off x="862263" y="1546309"/>
          <a:ext cx="1395909" cy="4529929"/>
        </p:xfrm>
        <a:graphic>
          <a:graphicData uri="http://schemas.openxmlformats.org/drawingml/2006/table">
            <a:tbl>
              <a:tblPr firstRow="1" firstCol="1" bandRow="1">
                <a:tableStyleId>{5940675A-B579-460E-94D1-54222C63F5DA}</a:tableStyleId>
              </a:tblPr>
              <a:tblGrid>
                <a:gridCol w="1395909"/>
              </a:tblGrid>
              <a:tr h="227882">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4</a:t>
                      </a:r>
                    </a:p>
                    <a:p>
                      <a:pPr algn="ctr">
                        <a:spcAft>
                          <a:spcPts val="0"/>
                        </a:spcAft>
                      </a:pPr>
                      <a:r>
                        <a:rPr lang="en-GB" sz="1200" dirty="0">
                          <a:effectLst/>
                        </a:rPr>
                        <a:t> </a:t>
                      </a:r>
                    </a:p>
                    <a:p>
                      <a:pPr algn="ctr">
                        <a:spcAft>
                          <a:spcPts val="0"/>
                        </a:spcAft>
                      </a:pPr>
                      <a:r>
                        <a:rPr lang="en-GB" sz="1200" i="1" dirty="0">
                          <a:effectLst/>
                        </a:rPr>
                        <a:t>Detailed, perceptive</a:t>
                      </a:r>
                    </a:p>
                    <a:p>
                      <a:pPr algn="ctr">
                        <a:lnSpc>
                          <a:spcPct val="107000"/>
                        </a:lnSpc>
                        <a:spcAft>
                          <a:spcPts val="0"/>
                        </a:spcAft>
                      </a:pPr>
                      <a:r>
                        <a:rPr lang="en-GB" sz="1200" dirty="0">
                          <a:solidFill>
                            <a:srgbClr val="FF0000"/>
                          </a:solidFill>
                          <a:effectLst/>
                        </a:rPr>
                        <a:t>13-16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3</a:t>
                      </a:r>
                    </a:p>
                    <a:p>
                      <a:pPr algn="ctr">
                        <a:spcAft>
                          <a:spcPts val="0"/>
                        </a:spcAft>
                      </a:pPr>
                      <a:r>
                        <a:rPr lang="en-GB" sz="1200" dirty="0">
                          <a:effectLst/>
                        </a:rPr>
                        <a:t> </a:t>
                      </a:r>
                    </a:p>
                    <a:p>
                      <a:pPr algn="ctr">
                        <a:spcAft>
                          <a:spcPts val="0"/>
                        </a:spcAft>
                      </a:pPr>
                      <a:r>
                        <a:rPr lang="en-GB" sz="1200" i="1" dirty="0">
                          <a:effectLst/>
                        </a:rPr>
                        <a:t>Clear, relevant</a:t>
                      </a:r>
                    </a:p>
                    <a:p>
                      <a:pPr algn="ctr">
                        <a:lnSpc>
                          <a:spcPct val="107000"/>
                        </a:lnSpc>
                        <a:spcAft>
                          <a:spcPts val="0"/>
                        </a:spcAft>
                      </a:pPr>
                      <a:r>
                        <a:rPr lang="en-GB" sz="1200" dirty="0">
                          <a:solidFill>
                            <a:srgbClr val="FF0000"/>
                          </a:solidFill>
                          <a:effectLst/>
                        </a:rPr>
                        <a:t>9-12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200" dirty="0">
                          <a:effectLst/>
                        </a:rPr>
                        <a:t> </a:t>
                      </a:r>
                    </a:p>
                    <a:p>
                      <a:pPr algn="ctr">
                        <a:spcAft>
                          <a:spcPts val="0"/>
                        </a:spcAft>
                      </a:pPr>
                      <a:r>
                        <a:rPr lang="en-GB" sz="1200" b="1" dirty="0">
                          <a:effectLst/>
                        </a:rPr>
                        <a:t>Level 2</a:t>
                      </a:r>
                    </a:p>
                    <a:p>
                      <a:pPr algn="ctr">
                        <a:spcAft>
                          <a:spcPts val="0"/>
                        </a:spcAft>
                      </a:pPr>
                      <a:r>
                        <a:rPr lang="en-GB" sz="1200" dirty="0">
                          <a:effectLst/>
                        </a:rPr>
                        <a:t> </a:t>
                      </a:r>
                    </a:p>
                    <a:p>
                      <a:pPr algn="ctr">
                        <a:spcAft>
                          <a:spcPts val="0"/>
                        </a:spcAft>
                      </a:pPr>
                      <a:r>
                        <a:rPr lang="en-GB" sz="1200" i="1" dirty="0">
                          <a:effectLst/>
                        </a:rPr>
                        <a:t>Some, attempts</a:t>
                      </a:r>
                    </a:p>
                    <a:p>
                      <a:pPr algn="ctr">
                        <a:lnSpc>
                          <a:spcPct val="107000"/>
                        </a:lnSpc>
                        <a:spcAft>
                          <a:spcPts val="0"/>
                        </a:spcAft>
                      </a:pPr>
                      <a:r>
                        <a:rPr lang="en-GB" sz="1200" dirty="0">
                          <a:solidFill>
                            <a:srgbClr val="FF0000"/>
                          </a:solidFill>
                          <a:effectLst/>
                        </a:rPr>
                        <a:t>5-8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1</a:t>
                      </a:r>
                    </a:p>
                    <a:p>
                      <a:pPr algn="ctr">
                        <a:spcAft>
                          <a:spcPts val="0"/>
                        </a:spcAft>
                      </a:pPr>
                      <a:r>
                        <a:rPr lang="en-GB" sz="1200" dirty="0">
                          <a:effectLst/>
                        </a:rPr>
                        <a:t> </a:t>
                      </a:r>
                    </a:p>
                    <a:p>
                      <a:pPr algn="ctr">
                        <a:spcAft>
                          <a:spcPts val="0"/>
                        </a:spcAft>
                      </a:pPr>
                      <a:r>
                        <a:rPr lang="en-GB" sz="1200" i="1" dirty="0">
                          <a:effectLst/>
                        </a:rPr>
                        <a:t>Simple, limited</a:t>
                      </a:r>
                    </a:p>
                    <a:p>
                      <a:pPr algn="ctr">
                        <a:lnSpc>
                          <a:spcPct val="107000"/>
                        </a:lnSpc>
                        <a:spcAft>
                          <a:spcPts val="0"/>
                        </a:spcAft>
                      </a:pPr>
                      <a:r>
                        <a:rPr lang="en-GB" sz="1200" dirty="0">
                          <a:solidFill>
                            <a:srgbClr val="FF0000"/>
                          </a:solidFill>
                          <a:effectLst/>
                        </a:rPr>
                        <a:t>1-4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3" name="Title 2"/>
          <p:cNvSpPr>
            <a:spLocks noGrp="1"/>
          </p:cNvSpPr>
          <p:nvPr>
            <p:ph type="title"/>
          </p:nvPr>
        </p:nvSpPr>
        <p:spPr>
          <a:xfrm>
            <a:off x="862263" y="220746"/>
            <a:ext cx="10515600" cy="1325563"/>
          </a:xfrm>
        </p:spPr>
        <p:txBody>
          <a:bodyPr/>
          <a:lstStyle/>
          <a:p>
            <a:r>
              <a:rPr lang="en-GB" dirty="0" smtClean="0"/>
              <a:t>Level?</a:t>
            </a:r>
            <a:endParaRPr lang="en-GB" dirty="0"/>
          </a:p>
        </p:txBody>
      </p:sp>
      <p:sp>
        <p:nvSpPr>
          <p:cNvPr id="5" name="TextBox 4"/>
          <p:cNvSpPr txBox="1"/>
          <p:nvPr/>
        </p:nvSpPr>
        <p:spPr>
          <a:xfrm>
            <a:off x="2586790" y="673768"/>
            <a:ext cx="9240253" cy="6555641"/>
          </a:xfrm>
          <a:prstGeom prst="rect">
            <a:avLst/>
          </a:prstGeom>
          <a:noFill/>
        </p:spPr>
        <p:txBody>
          <a:bodyPr wrap="square" rtlCol="0">
            <a:spAutoFit/>
          </a:bodyPr>
          <a:lstStyle/>
          <a:p>
            <a:pPr algn="just"/>
            <a:r>
              <a:rPr lang="en-US" sz="2800" dirty="0" smtClean="0"/>
              <a:t>The writer of Source A, a modern father, is both saddened and pleased by his son’s growth. He finds it difficult to accept that time is moving so quickly; he ‘blinked’ and his son is already a year old. However, the pleasure he feels is also obvious, using phrases like ‘blasting ahead’ to suggest his son is metaphorically taking off like a rocket before his eyes. In contrast, the writer of Source B, who presents a Victorian mother’s perspective, has a negative reaction to her son growing into a young man. She conveys a sense </a:t>
            </a:r>
            <a:r>
              <a:rPr lang="en-US" sz="2800" dirty="0"/>
              <a:t>of loss at his independence, even using the phrase ‘My little boy is lost’. By using the word ‘lost’ we understand that she no longer sees herself as part of his life and she regrets that he is no longer dependent on her to ‘replace lost buttons’. </a:t>
            </a:r>
          </a:p>
          <a:p>
            <a:r>
              <a:rPr lang="en-GB" sz="2800" dirty="0"/>
              <a:t>  </a:t>
            </a:r>
          </a:p>
          <a:p>
            <a:pPr algn="just"/>
            <a:endParaRPr lang="en-GB" sz="2800" dirty="0"/>
          </a:p>
        </p:txBody>
      </p:sp>
    </p:spTree>
    <p:extLst>
      <p:ext uri="{BB962C8B-B14F-4D97-AF65-F5344CB8AC3E}">
        <p14:creationId xmlns:p14="http://schemas.microsoft.com/office/powerpoint/2010/main" val="3918323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423407"/>
              </p:ext>
            </p:extLst>
          </p:nvPr>
        </p:nvGraphicFramePr>
        <p:xfrm>
          <a:off x="862263" y="1546309"/>
          <a:ext cx="1395909" cy="4529929"/>
        </p:xfrm>
        <a:graphic>
          <a:graphicData uri="http://schemas.openxmlformats.org/drawingml/2006/table">
            <a:tbl>
              <a:tblPr firstRow="1" firstCol="1" bandRow="1">
                <a:tableStyleId>{5940675A-B579-460E-94D1-54222C63F5DA}</a:tableStyleId>
              </a:tblPr>
              <a:tblGrid>
                <a:gridCol w="1395909"/>
              </a:tblGrid>
              <a:tr h="227882">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4</a:t>
                      </a:r>
                    </a:p>
                    <a:p>
                      <a:pPr algn="ctr">
                        <a:spcAft>
                          <a:spcPts val="0"/>
                        </a:spcAft>
                      </a:pPr>
                      <a:r>
                        <a:rPr lang="en-GB" sz="1200" dirty="0">
                          <a:effectLst/>
                        </a:rPr>
                        <a:t> </a:t>
                      </a:r>
                    </a:p>
                    <a:p>
                      <a:pPr algn="ctr">
                        <a:spcAft>
                          <a:spcPts val="0"/>
                        </a:spcAft>
                      </a:pPr>
                      <a:r>
                        <a:rPr lang="en-GB" sz="1200" i="1" dirty="0">
                          <a:effectLst/>
                        </a:rPr>
                        <a:t>Detailed, perceptive</a:t>
                      </a:r>
                    </a:p>
                    <a:p>
                      <a:pPr algn="ctr">
                        <a:lnSpc>
                          <a:spcPct val="107000"/>
                        </a:lnSpc>
                        <a:spcAft>
                          <a:spcPts val="0"/>
                        </a:spcAft>
                      </a:pPr>
                      <a:r>
                        <a:rPr lang="en-GB" sz="1200" dirty="0">
                          <a:solidFill>
                            <a:srgbClr val="FF0000"/>
                          </a:solidFill>
                          <a:effectLst/>
                        </a:rPr>
                        <a:t>13-16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3</a:t>
                      </a:r>
                    </a:p>
                    <a:p>
                      <a:pPr algn="ctr">
                        <a:spcAft>
                          <a:spcPts val="0"/>
                        </a:spcAft>
                      </a:pPr>
                      <a:r>
                        <a:rPr lang="en-GB" sz="1200" dirty="0">
                          <a:effectLst/>
                        </a:rPr>
                        <a:t> </a:t>
                      </a:r>
                    </a:p>
                    <a:p>
                      <a:pPr algn="ctr">
                        <a:spcAft>
                          <a:spcPts val="0"/>
                        </a:spcAft>
                      </a:pPr>
                      <a:r>
                        <a:rPr lang="en-GB" sz="1200" i="1" dirty="0">
                          <a:effectLst/>
                        </a:rPr>
                        <a:t>Clear, relevant</a:t>
                      </a:r>
                    </a:p>
                    <a:p>
                      <a:pPr algn="ctr">
                        <a:lnSpc>
                          <a:spcPct val="107000"/>
                        </a:lnSpc>
                        <a:spcAft>
                          <a:spcPts val="0"/>
                        </a:spcAft>
                      </a:pPr>
                      <a:r>
                        <a:rPr lang="en-GB" sz="1200" dirty="0">
                          <a:solidFill>
                            <a:srgbClr val="FF0000"/>
                          </a:solidFill>
                          <a:effectLst/>
                        </a:rPr>
                        <a:t>9-12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200" dirty="0">
                          <a:effectLst/>
                        </a:rPr>
                        <a:t> </a:t>
                      </a:r>
                    </a:p>
                    <a:p>
                      <a:pPr algn="ctr">
                        <a:spcAft>
                          <a:spcPts val="0"/>
                        </a:spcAft>
                      </a:pPr>
                      <a:r>
                        <a:rPr lang="en-GB" sz="1200" b="1" dirty="0">
                          <a:effectLst/>
                        </a:rPr>
                        <a:t>Level 2</a:t>
                      </a:r>
                    </a:p>
                    <a:p>
                      <a:pPr algn="ctr">
                        <a:spcAft>
                          <a:spcPts val="0"/>
                        </a:spcAft>
                      </a:pPr>
                      <a:r>
                        <a:rPr lang="en-GB" sz="1200" dirty="0">
                          <a:effectLst/>
                        </a:rPr>
                        <a:t> </a:t>
                      </a:r>
                    </a:p>
                    <a:p>
                      <a:pPr algn="ctr">
                        <a:spcAft>
                          <a:spcPts val="0"/>
                        </a:spcAft>
                      </a:pPr>
                      <a:r>
                        <a:rPr lang="en-GB" sz="1200" i="1" dirty="0">
                          <a:effectLst/>
                        </a:rPr>
                        <a:t>Some, attempts</a:t>
                      </a:r>
                    </a:p>
                    <a:p>
                      <a:pPr algn="ctr">
                        <a:lnSpc>
                          <a:spcPct val="107000"/>
                        </a:lnSpc>
                        <a:spcAft>
                          <a:spcPts val="0"/>
                        </a:spcAft>
                      </a:pPr>
                      <a:r>
                        <a:rPr lang="en-GB" sz="1200" dirty="0">
                          <a:solidFill>
                            <a:srgbClr val="FF0000"/>
                          </a:solidFill>
                          <a:effectLst/>
                        </a:rPr>
                        <a:t>5-8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1</a:t>
                      </a:r>
                    </a:p>
                    <a:p>
                      <a:pPr algn="ctr">
                        <a:spcAft>
                          <a:spcPts val="0"/>
                        </a:spcAft>
                      </a:pPr>
                      <a:r>
                        <a:rPr lang="en-GB" sz="1200" dirty="0">
                          <a:effectLst/>
                        </a:rPr>
                        <a:t> </a:t>
                      </a:r>
                    </a:p>
                    <a:p>
                      <a:pPr algn="ctr">
                        <a:spcAft>
                          <a:spcPts val="0"/>
                        </a:spcAft>
                      </a:pPr>
                      <a:r>
                        <a:rPr lang="en-GB" sz="1200" i="1" dirty="0">
                          <a:effectLst/>
                        </a:rPr>
                        <a:t>Simple, limited</a:t>
                      </a:r>
                    </a:p>
                    <a:p>
                      <a:pPr algn="ctr">
                        <a:lnSpc>
                          <a:spcPct val="107000"/>
                        </a:lnSpc>
                        <a:spcAft>
                          <a:spcPts val="0"/>
                        </a:spcAft>
                      </a:pPr>
                      <a:r>
                        <a:rPr lang="en-GB" sz="1200" dirty="0">
                          <a:solidFill>
                            <a:srgbClr val="FF0000"/>
                          </a:solidFill>
                          <a:effectLst/>
                        </a:rPr>
                        <a:t>1-4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3" name="Title 2"/>
          <p:cNvSpPr>
            <a:spLocks noGrp="1"/>
          </p:cNvSpPr>
          <p:nvPr>
            <p:ph type="title"/>
          </p:nvPr>
        </p:nvSpPr>
        <p:spPr>
          <a:xfrm>
            <a:off x="862263" y="220746"/>
            <a:ext cx="10515600" cy="1325563"/>
          </a:xfrm>
        </p:spPr>
        <p:txBody>
          <a:bodyPr/>
          <a:lstStyle/>
          <a:p>
            <a:r>
              <a:rPr lang="en-GB" dirty="0" smtClean="0"/>
              <a:t>Level?</a:t>
            </a:r>
            <a:endParaRPr lang="en-GB" dirty="0"/>
          </a:p>
        </p:txBody>
      </p:sp>
      <p:sp>
        <p:nvSpPr>
          <p:cNvPr id="5" name="TextBox 4"/>
          <p:cNvSpPr txBox="1"/>
          <p:nvPr/>
        </p:nvSpPr>
        <p:spPr>
          <a:xfrm>
            <a:off x="2586790" y="673768"/>
            <a:ext cx="9240253" cy="5940088"/>
          </a:xfrm>
          <a:prstGeom prst="rect">
            <a:avLst/>
          </a:prstGeom>
          <a:noFill/>
        </p:spPr>
        <p:txBody>
          <a:bodyPr wrap="square" rtlCol="0">
            <a:spAutoFit/>
          </a:bodyPr>
          <a:lstStyle/>
          <a:p>
            <a:pPr algn="just"/>
            <a:r>
              <a:rPr lang="en-US" sz="3200" dirty="0" smtClean="0"/>
              <a:t>In Source A the writer is pleased that his son is growing up and doing more. He uses language to describe the things he can do and says that his son is ‘blasting ahead’, which suggests that he thinks his son is progressing quickly. On the other hand, in Source B the writer is sad because her son has now grown up. One method she uses to show this is by writing a list of all the things she still wishes she could do for him like ‘replace lost buttons and obliterate mud stains’, suggesting that she misses the way he relied on her for everything.</a:t>
            </a:r>
            <a:r>
              <a:rPr lang="en-GB" sz="3200" dirty="0" smtClean="0"/>
              <a:t>  </a:t>
            </a:r>
            <a:endParaRPr lang="en-GB" sz="3200" dirty="0"/>
          </a:p>
          <a:p>
            <a:pPr algn="just"/>
            <a:endParaRPr lang="en-GB" sz="2800" dirty="0"/>
          </a:p>
        </p:txBody>
      </p:sp>
    </p:spTree>
    <p:extLst>
      <p:ext uri="{BB962C8B-B14F-4D97-AF65-F5344CB8AC3E}">
        <p14:creationId xmlns:p14="http://schemas.microsoft.com/office/powerpoint/2010/main" val="2756695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423407"/>
              </p:ext>
            </p:extLst>
          </p:nvPr>
        </p:nvGraphicFramePr>
        <p:xfrm>
          <a:off x="862263" y="1546309"/>
          <a:ext cx="1395909" cy="4529929"/>
        </p:xfrm>
        <a:graphic>
          <a:graphicData uri="http://schemas.openxmlformats.org/drawingml/2006/table">
            <a:tbl>
              <a:tblPr firstRow="1" firstCol="1" bandRow="1">
                <a:tableStyleId>{5940675A-B579-460E-94D1-54222C63F5DA}</a:tableStyleId>
              </a:tblPr>
              <a:tblGrid>
                <a:gridCol w="1395909"/>
              </a:tblGrid>
              <a:tr h="227882">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accent2">
                        <a:lumMod val="60000"/>
                        <a:lumOff val="40000"/>
                      </a:schemeClr>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4</a:t>
                      </a:r>
                    </a:p>
                    <a:p>
                      <a:pPr algn="ctr">
                        <a:spcAft>
                          <a:spcPts val="0"/>
                        </a:spcAft>
                      </a:pPr>
                      <a:r>
                        <a:rPr lang="en-GB" sz="1200" dirty="0">
                          <a:effectLst/>
                        </a:rPr>
                        <a:t> </a:t>
                      </a:r>
                    </a:p>
                    <a:p>
                      <a:pPr algn="ctr">
                        <a:spcAft>
                          <a:spcPts val="0"/>
                        </a:spcAft>
                      </a:pPr>
                      <a:r>
                        <a:rPr lang="en-GB" sz="1200" i="1" dirty="0">
                          <a:effectLst/>
                        </a:rPr>
                        <a:t>Detailed, perceptive</a:t>
                      </a:r>
                    </a:p>
                    <a:p>
                      <a:pPr algn="ctr">
                        <a:lnSpc>
                          <a:spcPct val="107000"/>
                        </a:lnSpc>
                        <a:spcAft>
                          <a:spcPts val="0"/>
                        </a:spcAft>
                      </a:pPr>
                      <a:r>
                        <a:rPr lang="en-GB" sz="1200" dirty="0">
                          <a:solidFill>
                            <a:srgbClr val="FF0000"/>
                          </a:solidFill>
                          <a:effectLst/>
                        </a:rPr>
                        <a:t>13-16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3</a:t>
                      </a:r>
                    </a:p>
                    <a:p>
                      <a:pPr algn="ctr">
                        <a:spcAft>
                          <a:spcPts val="0"/>
                        </a:spcAft>
                      </a:pPr>
                      <a:r>
                        <a:rPr lang="en-GB" sz="1200" dirty="0">
                          <a:effectLst/>
                        </a:rPr>
                        <a:t> </a:t>
                      </a:r>
                    </a:p>
                    <a:p>
                      <a:pPr algn="ctr">
                        <a:spcAft>
                          <a:spcPts val="0"/>
                        </a:spcAft>
                      </a:pPr>
                      <a:r>
                        <a:rPr lang="en-GB" sz="1200" i="1" dirty="0">
                          <a:effectLst/>
                        </a:rPr>
                        <a:t>Clear, relevant</a:t>
                      </a:r>
                    </a:p>
                    <a:p>
                      <a:pPr algn="ctr">
                        <a:lnSpc>
                          <a:spcPct val="107000"/>
                        </a:lnSpc>
                        <a:spcAft>
                          <a:spcPts val="0"/>
                        </a:spcAft>
                      </a:pPr>
                      <a:r>
                        <a:rPr lang="en-GB" sz="1200" dirty="0">
                          <a:solidFill>
                            <a:srgbClr val="FF0000"/>
                          </a:solidFill>
                          <a:effectLst/>
                        </a:rPr>
                        <a:t>9-12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57287">
                <a:tc>
                  <a:txBody>
                    <a:bodyPr/>
                    <a:lstStyle/>
                    <a:p>
                      <a:pPr algn="ctr">
                        <a:spcAft>
                          <a:spcPts val="0"/>
                        </a:spcAft>
                      </a:pPr>
                      <a:r>
                        <a:rPr lang="en-GB" sz="1200" dirty="0">
                          <a:effectLst/>
                        </a:rPr>
                        <a:t> </a:t>
                      </a:r>
                    </a:p>
                    <a:p>
                      <a:pPr algn="ctr">
                        <a:spcAft>
                          <a:spcPts val="0"/>
                        </a:spcAft>
                      </a:pPr>
                      <a:r>
                        <a:rPr lang="en-GB" sz="1200" b="1" dirty="0">
                          <a:effectLst/>
                        </a:rPr>
                        <a:t>Level 2</a:t>
                      </a:r>
                    </a:p>
                    <a:p>
                      <a:pPr algn="ctr">
                        <a:spcAft>
                          <a:spcPts val="0"/>
                        </a:spcAft>
                      </a:pPr>
                      <a:r>
                        <a:rPr lang="en-GB" sz="1200" dirty="0">
                          <a:effectLst/>
                        </a:rPr>
                        <a:t> </a:t>
                      </a:r>
                    </a:p>
                    <a:p>
                      <a:pPr algn="ctr">
                        <a:spcAft>
                          <a:spcPts val="0"/>
                        </a:spcAft>
                      </a:pPr>
                      <a:r>
                        <a:rPr lang="en-GB" sz="1200" i="1" dirty="0">
                          <a:effectLst/>
                        </a:rPr>
                        <a:t>Some, attempts</a:t>
                      </a:r>
                    </a:p>
                    <a:p>
                      <a:pPr algn="ctr">
                        <a:lnSpc>
                          <a:spcPct val="107000"/>
                        </a:lnSpc>
                        <a:spcAft>
                          <a:spcPts val="0"/>
                        </a:spcAft>
                      </a:pPr>
                      <a:r>
                        <a:rPr lang="en-GB" sz="1200" dirty="0">
                          <a:solidFill>
                            <a:srgbClr val="FF0000"/>
                          </a:solidFill>
                          <a:effectLst/>
                        </a:rPr>
                        <a:t>5-8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946127">
                <a:tc>
                  <a:txBody>
                    <a:bodyPr/>
                    <a:lstStyle/>
                    <a:p>
                      <a:pPr algn="ctr">
                        <a:spcAft>
                          <a:spcPts val="0"/>
                        </a:spcAft>
                      </a:pPr>
                      <a:r>
                        <a:rPr lang="en-GB" sz="1200" dirty="0">
                          <a:effectLst/>
                        </a:rPr>
                        <a:t> </a:t>
                      </a:r>
                    </a:p>
                    <a:p>
                      <a:pPr algn="ctr">
                        <a:spcAft>
                          <a:spcPts val="0"/>
                        </a:spcAft>
                      </a:pPr>
                      <a:r>
                        <a:rPr lang="en-GB" sz="1200" b="1" dirty="0">
                          <a:effectLst/>
                        </a:rPr>
                        <a:t>Level 1</a:t>
                      </a:r>
                    </a:p>
                    <a:p>
                      <a:pPr algn="ctr">
                        <a:spcAft>
                          <a:spcPts val="0"/>
                        </a:spcAft>
                      </a:pPr>
                      <a:r>
                        <a:rPr lang="en-GB" sz="1200" dirty="0">
                          <a:effectLst/>
                        </a:rPr>
                        <a:t> </a:t>
                      </a:r>
                    </a:p>
                    <a:p>
                      <a:pPr algn="ctr">
                        <a:spcAft>
                          <a:spcPts val="0"/>
                        </a:spcAft>
                      </a:pPr>
                      <a:r>
                        <a:rPr lang="en-GB" sz="1200" i="1" dirty="0">
                          <a:effectLst/>
                        </a:rPr>
                        <a:t>Simple, limited</a:t>
                      </a:r>
                    </a:p>
                    <a:p>
                      <a:pPr algn="ctr">
                        <a:lnSpc>
                          <a:spcPct val="107000"/>
                        </a:lnSpc>
                        <a:spcAft>
                          <a:spcPts val="0"/>
                        </a:spcAft>
                      </a:pPr>
                      <a:r>
                        <a:rPr lang="en-GB" sz="1200" dirty="0">
                          <a:solidFill>
                            <a:srgbClr val="FF0000"/>
                          </a:solidFill>
                          <a:effectLst/>
                        </a:rPr>
                        <a:t>1-4 marks</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r h="408125">
                <a:tc>
                  <a:txBody>
                    <a:bodyPr/>
                    <a:lstStyle/>
                    <a:p>
                      <a:pPr algn="ctr">
                        <a:spcAft>
                          <a:spcPts val="0"/>
                        </a:spcAft>
                      </a:pPr>
                      <a:r>
                        <a:rPr lang="en-GB" sz="1200" b="1" dirty="0">
                          <a:effectLst/>
                        </a:rPr>
                        <a:t>Level 0</a:t>
                      </a:r>
                    </a:p>
                    <a:p>
                      <a:pPr algn="ctr">
                        <a:lnSpc>
                          <a:spcPct val="107000"/>
                        </a:lnSpc>
                        <a:spcAft>
                          <a:spcPts val="0"/>
                        </a:spcAft>
                      </a:pPr>
                      <a:r>
                        <a:rPr lang="en-GB" sz="1200" dirty="0">
                          <a:effectLst/>
                        </a:rPr>
                        <a:t>No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58" marR="63958" marT="0" marB="0">
                    <a:solidFill>
                      <a:schemeClr val="bg1"/>
                    </a:solidFill>
                  </a:tcPr>
                </a:tc>
              </a:tr>
            </a:tbl>
          </a:graphicData>
        </a:graphic>
      </p:graphicFrame>
      <p:sp>
        <p:nvSpPr>
          <p:cNvPr id="3" name="Title 2"/>
          <p:cNvSpPr>
            <a:spLocks noGrp="1"/>
          </p:cNvSpPr>
          <p:nvPr>
            <p:ph type="title"/>
          </p:nvPr>
        </p:nvSpPr>
        <p:spPr>
          <a:xfrm>
            <a:off x="862263" y="220746"/>
            <a:ext cx="10515600" cy="1325563"/>
          </a:xfrm>
        </p:spPr>
        <p:txBody>
          <a:bodyPr/>
          <a:lstStyle/>
          <a:p>
            <a:r>
              <a:rPr lang="en-GB" dirty="0" smtClean="0"/>
              <a:t>Level?</a:t>
            </a:r>
            <a:endParaRPr lang="en-GB" dirty="0"/>
          </a:p>
        </p:txBody>
      </p:sp>
      <p:sp>
        <p:nvSpPr>
          <p:cNvPr id="5" name="TextBox 4"/>
          <p:cNvSpPr txBox="1"/>
          <p:nvPr/>
        </p:nvSpPr>
        <p:spPr>
          <a:xfrm>
            <a:off x="2586790" y="673768"/>
            <a:ext cx="9240253" cy="5016758"/>
          </a:xfrm>
          <a:prstGeom prst="rect">
            <a:avLst/>
          </a:prstGeom>
          <a:noFill/>
        </p:spPr>
        <p:txBody>
          <a:bodyPr wrap="square" rtlCol="0">
            <a:spAutoFit/>
          </a:bodyPr>
          <a:lstStyle/>
          <a:p>
            <a:pPr algn="just"/>
            <a:r>
              <a:rPr lang="en-US" sz="4000" dirty="0" smtClean="0"/>
              <a:t>The writer of Source A feels happy that his son is getting older. He wants to tell us about all the things his one year old son can now do. He includes lots of examples and uses words like ‘blasting ahead’. However, the writer of Source B isn’t happy about her son growing up. She misses what he was like when he was a baby.</a:t>
            </a:r>
            <a:endParaRPr lang="en-GB" sz="4000" dirty="0"/>
          </a:p>
        </p:txBody>
      </p:sp>
    </p:spTree>
    <p:extLst>
      <p:ext uri="{BB962C8B-B14F-4D97-AF65-F5344CB8AC3E}">
        <p14:creationId xmlns:p14="http://schemas.microsoft.com/office/powerpoint/2010/main" val="2925263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687" t="34815" r="22708" b="19444"/>
          <a:stretch/>
        </p:blipFill>
        <p:spPr>
          <a:xfrm>
            <a:off x="-1" y="876299"/>
            <a:ext cx="12192001" cy="5445613"/>
          </a:xfrm>
          <a:prstGeom prst="rect">
            <a:avLst/>
          </a:prstGeom>
        </p:spPr>
      </p:pic>
    </p:spTree>
    <p:extLst>
      <p:ext uri="{BB962C8B-B14F-4D97-AF65-F5344CB8AC3E}">
        <p14:creationId xmlns:p14="http://schemas.microsoft.com/office/powerpoint/2010/main" val="52360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270" t="13518" r="23021" b="6482"/>
          <a:stretch/>
        </p:blipFill>
        <p:spPr>
          <a:xfrm>
            <a:off x="1333500" y="-1"/>
            <a:ext cx="8794750" cy="6858001"/>
          </a:xfrm>
          <a:prstGeom prst="rect">
            <a:avLst/>
          </a:prstGeom>
        </p:spPr>
      </p:pic>
    </p:spTree>
    <p:extLst>
      <p:ext uri="{BB962C8B-B14F-4D97-AF65-F5344CB8AC3E}">
        <p14:creationId xmlns:p14="http://schemas.microsoft.com/office/powerpoint/2010/main" val="372795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6042" t="40000" r="55417" b="32963"/>
          <a:stretch/>
        </p:blipFill>
        <p:spPr>
          <a:xfrm>
            <a:off x="607437" y="1105694"/>
            <a:ext cx="11584563" cy="4571206"/>
          </a:xfrm>
          <a:prstGeom prst="rect">
            <a:avLst/>
          </a:prstGeom>
        </p:spPr>
      </p:pic>
    </p:spTree>
    <p:extLst>
      <p:ext uri="{BB962C8B-B14F-4D97-AF65-F5344CB8AC3E}">
        <p14:creationId xmlns:p14="http://schemas.microsoft.com/office/powerpoint/2010/main" val="382923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583" t="46482" r="22813" b="32962"/>
          <a:stretch/>
        </p:blipFill>
        <p:spPr>
          <a:xfrm>
            <a:off x="0" y="1219199"/>
            <a:ext cx="12192000" cy="2447219"/>
          </a:xfrm>
          <a:prstGeom prst="rect">
            <a:avLst/>
          </a:prstGeom>
        </p:spPr>
      </p:pic>
    </p:spTree>
    <p:extLst>
      <p:ext uri="{BB962C8B-B14F-4D97-AF65-F5344CB8AC3E}">
        <p14:creationId xmlns:p14="http://schemas.microsoft.com/office/powerpoint/2010/main" val="157733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 2: AO1: Identify, Interpret, Select and Synthesise</a:t>
            </a:r>
            <a:endParaRPr lang="en-GB" dirty="0"/>
          </a:p>
        </p:txBody>
      </p:sp>
      <p:graphicFrame>
        <p:nvGraphicFramePr>
          <p:cNvPr id="5" name="Table 4"/>
          <p:cNvGraphicFramePr>
            <a:graphicFrameLocks noGrp="1"/>
          </p:cNvGraphicFramePr>
          <p:nvPr>
            <p:extLst/>
          </p:nvPr>
        </p:nvGraphicFramePr>
        <p:xfrm>
          <a:off x="838200" y="1690687"/>
          <a:ext cx="10293220" cy="5063300"/>
        </p:xfrm>
        <a:graphic>
          <a:graphicData uri="http://schemas.openxmlformats.org/drawingml/2006/table">
            <a:tbl>
              <a:tblPr firstRow="1" firstCol="1" bandRow="1">
                <a:tableStyleId>{5940675A-B579-460E-94D1-54222C63F5DA}</a:tableStyleId>
              </a:tblPr>
              <a:tblGrid>
                <a:gridCol w="2378807"/>
                <a:gridCol w="7914413"/>
              </a:tblGrid>
              <a:tr h="23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1045823">
                <a:tc>
                  <a:txBody>
                    <a:bodyPr/>
                    <a:lstStyle/>
                    <a:p>
                      <a:pPr algn="ctr">
                        <a:spcAft>
                          <a:spcPts val="0"/>
                        </a:spcAft>
                      </a:pPr>
                      <a:r>
                        <a:rPr lang="en-GB" sz="1400" b="1" dirty="0">
                          <a:effectLst/>
                        </a:rPr>
                        <a:t>Level 4</a:t>
                      </a:r>
                    </a:p>
                    <a:p>
                      <a:pPr algn="ctr">
                        <a:spcAft>
                          <a:spcPts val="0"/>
                        </a:spcAft>
                      </a:pPr>
                      <a:r>
                        <a:rPr lang="en-GB" sz="1000" dirty="0">
                          <a:effectLst/>
                        </a:rPr>
                        <a:t> </a:t>
                      </a:r>
                    </a:p>
                    <a:p>
                      <a:pPr algn="ctr">
                        <a:spcAft>
                          <a:spcPts val="0"/>
                        </a:spcAft>
                      </a:pPr>
                      <a:r>
                        <a:rPr lang="en-GB" sz="1400" i="1" dirty="0">
                          <a:effectLst/>
                        </a:rPr>
                        <a:t>Perceptive, detailed</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7-8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Shows a detailed understanding of differences between the texts</a:t>
                      </a:r>
                    </a:p>
                    <a:p>
                      <a:pPr marL="342900" lvl="0" indent="-342900">
                        <a:spcAft>
                          <a:spcPts val="0"/>
                        </a:spcAft>
                        <a:buFont typeface="Symbol" panose="05050102010706020507" pitchFamily="18" charset="2"/>
                        <a:buChar char=""/>
                      </a:pPr>
                      <a:r>
                        <a:rPr lang="en-GB" sz="1400" dirty="0">
                          <a:effectLst/>
                        </a:rPr>
                        <a:t>Offers perceptive interpretation of both texts </a:t>
                      </a:r>
                    </a:p>
                    <a:p>
                      <a:pPr marL="342900" lvl="0" indent="-342900">
                        <a:spcAft>
                          <a:spcPts val="0"/>
                        </a:spcAft>
                        <a:buFont typeface="Symbol" panose="05050102010706020507" pitchFamily="18" charset="2"/>
                        <a:buChar char=""/>
                      </a:pPr>
                      <a:r>
                        <a:rPr lang="en-GB" sz="1400" dirty="0">
                          <a:effectLst/>
                        </a:rPr>
                        <a:t>Synthesises evidence between texts </a:t>
                      </a:r>
                    </a:p>
                    <a:p>
                      <a:pPr marL="342900" lvl="0" indent="-342900">
                        <a:spcAft>
                          <a:spcPts val="0"/>
                        </a:spcAft>
                        <a:buFont typeface="Symbol" panose="05050102010706020507" pitchFamily="18" charset="2"/>
                        <a:buChar char=""/>
                      </a:pPr>
                      <a:r>
                        <a:rPr lang="en-GB" sz="1400" dirty="0">
                          <a:effectLst/>
                        </a:rPr>
                        <a:t>Selects a range of judicious quotations from 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1030890">
                <a:tc>
                  <a:txBody>
                    <a:bodyPr/>
                    <a:lstStyle/>
                    <a:p>
                      <a:pPr algn="ctr">
                        <a:spcAft>
                          <a:spcPts val="0"/>
                        </a:spcAft>
                      </a:pPr>
                      <a:r>
                        <a:rPr lang="en-GB" sz="1400" b="1" dirty="0">
                          <a:effectLst/>
                        </a:rPr>
                        <a:t>Level 3</a:t>
                      </a:r>
                    </a:p>
                    <a:p>
                      <a:pPr algn="ctr">
                        <a:spcAft>
                          <a:spcPts val="0"/>
                        </a:spcAft>
                      </a:pPr>
                      <a:r>
                        <a:rPr lang="en-GB" sz="1000" dirty="0">
                          <a:effectLst/>
                        </a:rPr>
                        <a:t> </a:t>
                      </a:r>
                    </a:p>
                    <a:p>
                      <a:pPr algn="ctr">
                        <a:spcAft>
                          <a:spcPts val="0"/>
                        </a:spcAft>
                      </a:pPr>
                      <a:r>
                        <a:rPr lang="en-GB" sz="1400" i="1" dirty="0">
                          <a:effectLst/>
                        </a:rPr>
                        <a:t>Clear, relevant</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5-6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lvl="0" indent="-342900">
                        <a:spcAft>
                          <a:spcPts val="0"/>
                        </a:spcAft>
                        <a:buFont typeface="Symbol" panose="05050102010706020507" pitchFamily="18" charset="2"/>
                        <a:buChar char=""/>
                      </a:pPr>
                      <a:r>
                        <a:rPr lang="en-GB" sz="1400">
                          <a:effectLst/>
                        </a:rPr>
                        <a:t>Shows a clear understanding of differences between the texts </a:t>
                      </a:r>
                    </a:p>
                    <a:p>
                      <a:pPr marL="342900" lvl="0" indent="-342900">
                        <a:spcAft>
                          <a:spcPts val="0"/>
                        </a:spcAft>
                        <a:buFont typeface="Symbol" panose="05050102010706020507" pitchFamily="18" charset="2"/>
                        <a:buChar char=""/>
                      </a:pPr>
                      <a:r>
                        <a:rPr lang="en-GB" sz="1400">
                          <a:effectLst/>
                        </a:rPr>
                        <a:t>Begins to interpret both texts </a:t>
                      </a:r>
                    </a:p>
                    <a:p>
                      <a:pPr marL="342900" lvl="0" indent="-342900">
                        <a:spcAft>
                          <a:spcPts val="0"/>
                        </a:spcAft>
                        <a:buFont typeface="Symbol" panose="05050102010706020507" pitchFamily="18" charset="2"/>
                        <a:buChar char=""/>
                      </a:pPr>
                      <a:r>
                        <a:rPr lang="en-GB" sz="1400">
                          <a:effectLst/>
                        </a:rPr>
                        <a:t>Demonstrates clear connections between texts </a:t>
                      </a:r>
                    </a:p>
                    <a:p>
                      <a:pPr marL="342900" lvl="0" indent="-342900">
                        <a:spcAft>
                          <a:spcPts val="0"/>
                        </a:spcAft>
                        <a:buFont typeface="Symbol" panose="05050102010706020507" pitchFamily="18" charset="2"/>
                        <a:buChar char=""/>
                      </a:pPr>
                      <a:r>
                        <a:rPr lang="en-GB" sz="1400">
                          <a:effectLst/>
                        </a:rPr>
                        <a:t>Selects relevant quotations/references from both texts to support response </a:t>
                      </a:r>
                      <a:endParaRPr lang="en-GB" sz="140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1030890">
                <a:tc>
                  <a:txBody>
                    <a:bodyPr/>
                    <a:lstStyle/>
                    <a:p>
                      <a:pPr algn="ctr">
                        <a:spcAft>
                          <a:spcPts val="0"/>
                        </a:spcAft>
                      </a:pPr>
                      <a:r>
                        <a:rPr lang="en-GB" sz="1400" b="1" dirty="0">
                          <a:effectLst/>
                        </a:rPr>
                        <a:t>Level 2</a:t>
                      </a:r>
                    </a:p>
                    <a:p>
                      <a:pPr algn="ctr">
                        <a:spcAft>
                          <a:spcPts val="0"/>
                        </a:spcAft>
                      </a:pPr>
                      <a:r>
                        <a:rPr lang="en-GB" sz="1000" dirty="0">
                          <a:effectLst/>
                        </a:rPr>
                        <a:t> </a:t>
                      </a:r>
                    </a:p>
                    <a:p>
                      <a:pPr algn="ctr">
                        <a:spcAft>
                          <a:spcPts val="0"/>
                        </a:spcAft>
                      </a:pPr>
                      <a:r>
                        <a:rPr lang="en-GB" sz="1400" i="1" dirty="0">
                          <a:effectLst/>
                        </a:rPr>
                        <a:t>Some, attempts</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3-4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lvl="0" indent="-342900">
                        <a:spcAft>
                          <a:spcPts val="0"/>
                        </a:spcAft>
                        <a:buFont typeface="Symbol" panose="05050102010706020507" pitchFamily="18" charset="2"/>
                        <a:buChar char=""/>
                      </a:pPr>
                      <a:r>
                        <a:rPr lang="en-GB" sz="1400">
                          <a:effectLst/>
                        </a:rPr>
                        <a:t>Identifies some differences between the texts </a:t>
                      </a:r>
                    </a:p>
                    <a:p>
                      <a:pPr marL="342900" lvl="0" indent="-342900">
                        <a:spcAft>
                          <a:spcPts val="0"/>
                        </a:spcAft>
                        <a:buFont typeface="Symbol" panose="05050102010706020507" pitchFamily="18" charset="2"/>
                        <a:buChar char=""/>
                      </a:pPr>
                      <a:r>
                        <a:rPr lang="en-GB" sz="1400">
                          <a:effectLst/>
                        </a:rPr>
                        <a:t>Attempts some inference from one/both texts </a:t>
                      </a:r>
                    </a:p>
                    <a:p>
                      <a:pPr marL="342900" lvl="0" indent="-342900">
                        <a:spcAft>
                          <a:spcPts val="0"/>
                        </a:spcAft>
                        <a:buFont typeface="Symbol" panose="05050102010706020507" pitchFamily="18" charset="2"/>
                        <a:buChar char=""/>
                      </a:pPr>
                      <a:r>
                        <a:rPr lang="en-GB" sz="1400">
                          <a:effectLst/>
                        </a:rPr>
                        <a:t>Attempts to link evidence between texts </a:t>
                      </a:r>
                    </a:p>
                    <a:p>
                      <a:pPr marL="342900" lvl="0" indent="-342900">
                        <a:spcAft>
                          <a:spcPts val="0"/>
                        </a:spcAft>
                        <a:buFont typeface="Symbol" panose="05050102010706020507" pitchFamily="18" charset="2"/>
                        <a:buChar char=""/>
                      </a:pPr>
                      <a:r>
                        <a:rPr lang="en-GB" sz="1400">
                          <a:effectLst/>
                        </a:rPr>
                        <a:t>Selects some quotations/references; not always supporting (from one/both texts) </a:t>
                      </a:r>
                      <a:endParaRPr lang="en-GB" sz="140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1166329">
                <a:tc>
                  <a:txBody>
                    <a:bodyPr/>
                    <a:lstStyle/>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a:effectLst/>
                        </a:rPr>
                        <a:t> </a:t>
                      </a:r>
                    </a:p>
                    <a:p>
                      <a:pPr algn="ctr">
                        <a:lnSpc>
                          <a:spcPct val="107000"/>
                        </a:lnSpc>
                        <a:spcAft>
                          <a:spcPts val="0"/>
                        </a:spcAft>
                      </a:pPr>
                      <a:r>
                        <a:rPr lang="en-GB" sz="1400" dirty="0">
                          <a:solidFill>
                            <a:srgbClr val="FF0000"/>
                          </a:solidFill>
                          <a:effectLst/>
                        </a:rPr>
                        <a:t>1-2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342900" lvl="0" indent="-342900">
                        <a:spcAft>
                          <a:spcPts val="0"/>
                        </a:spcAft>
                        <a:buFont typeface="Symbol" panose="05050102010706020507" pitchFamily="18" charset="2"/>
                        <a:buChar char=""/>
                      </a:pPr>
                      <a:r>
                        <a:rPr lang="en-GB" sz="1400" dirty="0">
                          <a:effectLst/>
                        </a:rPr>
                        <a:t>Shows simple awareness of difference(s) </a:t>
                      </a:r>
                    </a:p>
                    <a:p>
                      <a:pPr marL="342900" lvl="0" indent="-342900">
                        <a:spcAft>
                          <a:spcPts val="0"/>
                        </a:spcAft>
                        <a:buFont typeface="Symbol" panose="05050102010706020507" pitchFamily="18" charset="2"/>
                        <a:buChar char=""/>
                      </a:pPr>
                      <a:r>
                        <a:rPr lang="en-GB" sz="1400" dirty="0">
                          <a:effectLst/>
                        </a:rPr>
                        <a:t>Offers paraphrase rather than inference </a:t>
                      </a:r>
                    </a:p>
                    <a:p>
                      <a:pPr marL="342900" lvl="0" indent="-342900">
                        <a:spcAft>
                          <a:spcPts val="0"/>
                        </a:spcAft>
                        <a:buFont typeface="Symbol" panose="05050102010706020507" pitchFamily="18" charset="2"/>
                        <a:buChar char=""/>
                      </a:pPr>
                      <a:r>
                        <a:rPr lang="en-GB" sz="1400" dirty="0">
                          <a:effectLst/>
                        </a:rPr>
                        <a:t>Makes simple or no links between texts </a:t>
                      </a:r>
                    </a:p>
                    <a:p>
                      <a:pPr marL="342900" lvl="0" indent="-342900">
                        <a:spcAft>
                          <a:spcPts val="0"/>
                        </a:spcAft>
                        <a:buFont typeface="Symbol" panose="05050102010706020507" pitchFamily="18" charset="2"/>
                        <a:buChar char=""/>
                      </a:pPr>
                      <a:r>
                        <a:rPr lang="en-GB" sz="1400" dirty="0">
                          <a:effectLst/>
                        </a:rPr>
                        <a:t>Simple reference or textual details from one/both texts </a:t>
                      </a:r>
                      <a:endParaRPr lang="en-GB" sz="14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463232">
                <a:tc>
                  <a:txBody>
                    <a:bodyPr/>
                    <a:lstStyle/>
                    <a:p>
                      <a:pPr algn="ctr">
                        <a:spcAft>
                          <a:spcPts val="0"/>
                        </a:spcAft>
                      </a:pPr>
                      <a:r>
                        <a:rPr lang="en-GB" sz="1400" b="1" dirty="0">
                          <a:effectLst/>
                        </a:rPr>
                        <a:t>Level 0</a:t>
                      </a:r>
                    </a:p>
                    <a:p>
                      <a:pPr algn="ctr">
                        <a:lnSpc>
                          <a:spcPct val="107000"/>
                        </a:lnSpc>
                        <a:spcAft>
                          <a:spcPts val="0"/>
                        </a:spcAft>
                      </a:pPr>
                      <a:r>
                        <a:rPr lang="en-GB" sz="1400" dirty="0">
                          <a:effectLst/>
                        </a:rPr>
                        <a:t>No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400" dirty="0">
                          <a:effectLst/>
                        </a:rPr>
                        <a:t>Candidates in this band will not have offered any differences </a:t>
                      </a:r>
                    </a:p>
                    <a:p>
                      <a:pPr>
                        <a:lnSpc>
                          <a:spcPct val="107000"/>
                        </a:lnSpc>
                        <a:spcAft>
                          <a:spcPts val="0"/>
                        </a:spcAft>
                      </a:pPr>
                      <a:r>
                        <a:rPr lang="en-GB" sz="1400" dirty="0">
                          <a:effectLst/>
                        </a:rPr>
                        <a:t>Nothing to reward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591359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6039093"/>
              </p:ext>
            </p:extLst>
          </p:nvPr>
        </p:nvGraphicFramePr>
        <p:xfrm>
          <a:off x="729916" y="1377867"/>
          <a:ext cx="1592179" cy="5063300"/>
        </p:xfrm>
        <a:graphic>
          <a:graphicData uri="http://schemas.openxmlformats.org/drawingml/2006/table">
            <a:tbl>
              <a:tblPr firstRow="1" firstCol="1" bandRow="1">
                <a:tableStyleId>{5940675A-B579-460E-94D1-54222C63F5DA}</a:tableStyleId>
              </a:tblPr>
              <a:tblGrid>
                <a:gridCol w="1592179"/>
              </a:tblGrid>
              <a:tr h="23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1045823">
                <a:tc>
                  <a:txBody>
                    <a:bodyPr/>
                    <a:lstStyle/>
                    <a:p>
                      <a:pPr algn="ctr">
                        <a:spcAft>
                          <a:spcPts val="0"/>
                        </a:spcAft>
                      </a:pPr>
                      <a:r>
                        <a:rPr lang="en-GB" sz="1400" b="1" dirty="0">
                          <a:effectLst/>
                        </a:rPr>
                        <a:t>Level 4</a:t>
                      </a:r>
                    </a:p>
                    <a:p>
                      <a:pPr algn="ctr">
                        <a:spcAft>
                          <a:spcPts val="0"/>
                        </a:spcAft>
                      </a:pPr>
                      <a:r>
                        <a:rPr lang="en-GB" sz="1000" dirty="0">
                          <a:effectLst/>
                        </a:rPr>
                        <a:t> </a:t>
                      </a:r>
                    </a:p>
                    <a:p>
                      <a:pPr algn="ctr">
                        <a:spcAft>
                          <a:spcPts val="0"/>
                        </a:spcAft>
                      </a:pPr>
                      <a:r>
                        <a:rPr lang="en-GB" sz="1400" i="1" dirty="0">
                          <a:effectLst/>
                        </a:rPr>
                        <a:t>Perceptive, detailed</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7-8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3</a:t>
                      </a:r>
                    </a:p>
                    <a:p>
                      <a:pPr algn="ctr">
                        <a:spcAft>
                          <a:spcPts val="0"/>
                        </a:spcAft>
                      </a:pPr>
                      <a:r>
                        <a:rPr lang="en-GB" sz="1000" dirty="0">
                          <a:effectLst/>
                        </a:rPr>
                        <a:t> </a:t>
                      </a:r>
                    </a:p>
                    <a:p>
                      <a:pPr algn="ctr">
                        <a:spcAft>
                          <a:spcPts val="0"/>
                        </a:spcAft>
                      </a:pPr>
                      <a:r>
                        <a:rPr lang="en-GB" sz="1400" i="1" dirty="0">
                          <a:effectLst/>
                        </a:rPr>
                        <a:t>Clear, relevant</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5-6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2</a:t>
                      </a:r>
                    </a:p>
                    <a:p>
                      <a:pPr algn="ctr">
                        <a:spcAft>
                          <a:spcPts val="0"/>
                        </a:spcAft>
                      </a:pPr>
                      <a:r>
                        <a:rPr lang="en-GB" sz="1000" dirty="0">
                          <a:effectLst/>
                        </a:rPr>
                        <a:t> </a:t>
                      </a:r>
                    </a:p>
                    <a:p>
                      <a:pPr algn="ctr">
                        <a:spcAft>
                          <a:spcPts val="0"/>
                        </a:spcAft>
                      </a:pPr>
                      <a:r>
                        <a:rPr lang="en-GB" sz="1400" i="1" dirty="0">
                          <a:effectLst/>
                        </a:rPr>
                        <a:t>Some, attempts</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3-4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166329">
                <a:tc>
                  <a:txBody>
                    <a:bodyPr/>
                    <a:lstStyle/>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a:effectLst/>
                        </a:rPr>
                        <a:t> </a:t>
                      </a:r>
                    </a:p>
                    <a:p>
                      <a:pPr algn="ctr">
                        <a:lnSpc>
                          <a:spcPct val="107000"/>
                        </a:lnSpc>
                        <a:spcAft>
                          <a:spcPts val="0"/>
                        </a:spcAft>
                      </a:pPr>
                      <a:r>
                        <a:rPr lang="en-GB" sz="1400" dirty="0">
                          <a:solidFill>
                            <a:srgbClr val="FF0000"/>
                          </a:solidFill>
                          <a:effectLst/>
                        </a:rPr>
                        <a:t>1-2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3232">
                <a:tc>
                  <a:txBody>
                    <a:bodyPr/>
                    <a:lstStyle/>
                    <a:p>
                      <a:pPr algn="ctr">
                        <a:spcAft>
                          <a:spcPts val="0"/>
                        </a:spcAft>
                      </a:pPr>
                      <a:r>
                        <a:rPr lang="en-GB" sz="1400" b="1" dirty="0">
                          <a:effectLst/>
                        </a:rPr>
                        <a:t>Level 0</a:t>
                      </a:r>
                    </a:p>
                    <a:p>
                      <a:pPr algn="ctr">
                        <a:lnSpc>
                          <a:spcPct val="107000"/>
                        </a:lnSpc>
                        <a:spcAft>
                          <a:spcPts val="0"/>
                        </a:spcAft>
                      </a:pPr>
                      <a:r>
                        <a:rPr lang="en-GB" sz="1400" dirty="0">
                          <a:effectLst/>
                        </a:rPr>
                        <a:t>No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TextBox 2"/>
          <p:cNvSpPr txBox="1"/>
          <p:nvPr/>
        </p:nvSpPr>
        <p:spPr>
          <a:xfrm>
            <a:off x="2671011" y="1027906"/>
            <a:ext cx="9192126" cy="3170099"/>
          </a:xfrm>
          <a:prstGeom prst="rect">
            <a:avLst/>
          </a:prstGeom>
          <a:noFill/>
        </p:spPr>
        <p:txBody>
          <a:bodyPr wrap="square" rtlCol="0">
            <a:spAutoFit/>
          </a:bodyPr>
          <a:lstStyle/>
          <a:p>
            <a:pPr algn="just"/>
            <a:r>
              <a:rPr lang="en-US" sz="4000" dirty="0" smtClean="0"/>
              <a:t>The activities the boy in Source A likes are being noisy and loud. The things he does are silly, like barking. The boy in Source B is also quite noisy but he has more toys like ‘drums’ to make more noise</a:t>
            </a:r>
            <a:endParaRPr lang="en-GB" sz="4000" dirty="0"/>
          </a:p>
        </p:txBody>
      </p:sp>
    </p:spTree>
    <p:extLst>
      <p:ext uri="{BB962C8B-B14F-4D97-AF65-F5344CB8AC3E}">
        <p14:creationId xmlns:p14="http://schemas.microsoft.com/office/powerpoint/2010/main" val="293856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6039093"/>
              </p:ext>
            </p:extLst>
          </p:nvPr>
        </p:nvGraphicFramePr>
        <p:xfrm>
          <a:off x="729916" y="1377867"/>
          <a:ext cx="1592179" cy="5063300"/>
        </p:xfrm>
        <a:graphic>
          <a:graphicData uri="http://schemas.openxmlformats.org/drawingml/2006/table">
            <a:tbl>
              <a:tblPr firstRow="1" firstCol="1" bandRow="1">
                <a:tableStyleId>{5940675A-B579-460E-94D1-54222C63F5DA}</a:tableStyleId>
              </a:tblPr>
              <a:tblGrid>
                <a:gridCol w="1592179"/>
              </a:tblGrid>
              <a:tr h="23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1045823">
                <a:tc>
                  <a:txBody>
                    <a:bodyPr/>
                    <a:lstStyle/>
                    <a:p>
                      <a:pPr algn="ctr">
                        <a:spcAft>
                          <a:spcPts val="0"/>
                        </a:spcAft>
                      </a:pPr>
                      <a:r>
                        <a:rPr lang="en-GB" sz="1400" b="1" dirty="0">
                          <a:effectLst/>
                        </a:rPr>
                        <a:t>Level 4</a:t>
                      </a:r>
                    </a:p>
                    <a:p>
                      <a:pPr algn="ctr">
                        <a:spcAft>
                          <a:spcPts val="0"/>
                        </a:spcAft>
                      </a:pPr>
                      <a:r>
                        <a:rPr lang="en-GB" sz="1000" dirty="0">
                          <a:effectLst/>
                        </a:rPr>
                        <a:t> </a:t>
                      </a:r>
                    </a:p>
                    <a:p>
                      <a:pPr algn="ctr">
                        <a:spcAft>
                          <a:spcPts val="0"/>
                        </a:spcAft>
                      </a:pPr>
                      <a:r>
                        <a:rPr lang="en-GB" sz="1400" i="1" dirty="0">
                          <a:effectLst/>
                        </a:rPr>
                        <a:t>Perceptive, detailed</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7-8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3</a:t>
                      </a:r>
                    </a:p>
                    <a:p>
                      <a:pPr algn="ctr">
                        <a:spcAft>
                          <a:spcPts val="0"/>
                        </a:spcAft>
                      </a:pPr>
                      <a:r>
                        <a:rPr lang="en-GB" sz="1000" dirty="0">
                          <a:effectLst/>
                        </a:rPr>
                        <a:t> </a:t>
                      </a:r>
                    </a:p>
                    <a:p>
                      <a:pPr algn="ctr">
                        <a:spcAft>
                          <a:spcPts val="0"/>
                        </a:spcAft>
                      </a:pPr>
                      <a:r>
                        <a:rPr lang="en-GB" sz="1400" i="1" dirty="0">
                          <a:effectLst/>
                        </a:rPr>
                        <a:t>Clear, relevant</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5-6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2</a:t>
                      </a:r>
                    </a:p>
                    <a:p>
                      <a:pPr algn="ctr">
                        <a:spcAft>
                          <a:spcPts val="0"/>
                        </a:spcAft>
                      </a:pPr>
                      <a:r>
                        <a:rPr lang="en-GB" sz="1000" dirty="0">
                          <a:effectLst/>
                        </a:rPr>
                        <a:t> </a:t>
                      </a:r>
                    </a:p>
                    <a:p>
                      <a:pPr algn="ctr">
                        <a:spcAft>
                          <a:spcPts val="0"/>
                        </a:spcAft>
                      </a:pPr>
                      <a:r>
                        <a:rPr lang="en-GB" sz="1400" i="1" dirty="0">
                          <a:effectLst/>
                        </a:rPr>
                        <a:t>Some, attempts</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3-4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166329">
                <a:tc>
                  <a:txBody>
                    <a:bodyPr/>
                    <a:lstStyle/>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a:effectLst/>
                        </a:rPr>
                        <a:t> </a:t>
                      </a:r>
                    </a:p>
                    <a:p>
                      <a:pPr algn="ctr">
                        <a:lnSpc>
                          <a:spcPct val="107000"/>
                        </a:lnSpc>
                        <a:spcAft>
                          <a:spcPts val="0"/>
                        </a:spcAft>
                      </a:pPr>
                      <a:r>
                        <a:rPr lang="en-GB" sz="1400" dirty="0">
                          <a:solidFill>
                            <a:srgbClr val="FF0000"/>
                          </a:solidFill>
                          <a:effectLst/>
                        </a:rPr>
                        <a:t>1-2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3232">
                <a:tc>
                  <a:txBody>
                    <a:bodyPr/>
                    <a:lstStyle/>
                    <a:p>
                      <a:pPr algn="ctr">
                        <a:spcAft>
                          <a:spcPts val="0"/>
                        </a:spcAft>
                      </a:pPr>
                      <a:r>
                        <a:rPr lang="en-GB" sz="1400" b="1" dirty="0">
                          <a:effectLst/>
                        </a:rPr>
                        <a:t>Level 0</a:t>
                      </a:r>
                    </a:p>
                    <a:p>
                      <a:pPr algn="ctr">
                        <a:lnSpc>
                          <a:spcPct val="107000"/>
                        </a:lnSpc>
                        <a:spcAft>
                          <a:spcPts val="0"/>
                        </a:spcAft>
                      </a:pPr>
                      <a:r>
                        <a:rPr lang="en-GB" sz="1400" dirty="0">
                          <a:effectLst/>
                        </a:rPr>
                        <a:t>No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TextBox 2"/>
          <p:cNvSpPr txBox="1"/>
          <p:nvPr/>
        </p:nvSpPr>
        <p:spPr>
          <a:xfrm>
            <a:off x="2574759" y="197727"/>
            <a:ext cx="9192126" cy="6186309"/>
          </a:xfrm>
          <a:prstGeom prst="rect">
            <a:avLst/>
          </a:prstGeom>
          <a:noFill/>
        </p:spPr>
        <p:txBody>
          <a:bodyPr wrap="square" rtlCol="0">
            <a:spAutoFit/>
          </a:bodyPr>
          <a:lstStyle/>
          <a:p>
            <a:pPr algn="just"/>
            <a:r>
              <a:rPr lang="en-US" sz="3600" dirty="0" smtClean="0"/>
              <a:t>The boy in Source B has lots of toys to play with like ‘drums and tin trumpets’ and ‘little whips’ which can be really noisy. On the other hand, the boy in Source A plays with hardly any toys, mainly because he is younger than the other boy and doesn’t need real toys yet. He likes making noises, but he makes the noise himself using his own voice because it says he ‘barks gibberish in the middle of the room’ instead of playing a musical instrument like the older boy in Source B who is more grown up.</a:t>
            </a:r>
            <a:endParaRPr lang="en-GB" sz="3600" dirty="0"/>
          </a:p>
        </p:txBody>
      </p:sp>
    </p:spTree>
    <p:extLst>
      <p:ext uri="{BB962C8B-B14F-4D97-AF65-F5344CB8AC3E}">
        <p14:creationId xmlns:p14="http://schemas.microsoft.com/office/powerpoint/2010/main" val="319200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6039093"/>
              </p:ext>
            </p:extLst>
          </p:nvPr>
        </p:nvGraphicFramePr>
        <p:xfrm>
          <a:off x="729916" y="1377867"/>
          <a:ext cx="1592179" cy="5063300"/>
        </p:xfrm>
        <a:graphic>
          <a:graphicData uri="http://schemas.openxmlformats.org/drawingml/2006/table">
            <a:tbl>
              <a:tblPr firstRow="1" firstCol="1" bandRow="1">
                <a:tableStyleId>{5940675A-B579-460E-94D1-54222C63F5DA}</a:tableStyleId>
              </a:tblPr>
              <a:tblGrid>
                <a:gridCol w="1592179"/>
              </a:tblGrid>
              <a:tr h="234206">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1045823">
                <a:tc>
                  <a:txBody>
                    <a:bodyPr/>
                    <a:lstStyle/>
                    <a:p>
                      <a:pPr algn="ctr">
                        <a:spcAft>
                          <a:spcPts val="0"/>
                        </a:spcAft>
                      </a:pPr>
                      <a:r>
                        <a:rPr lang="en-GB" sz="1400" b="1" dirty="0">
                          <a:effectLst/>
                        </a:rPr>
                        <a:t>Level 4</a:t>
                      </a:r>
                    </a:p>
                    <a:p>
                      <a:pPr algn="ctr">
                        <a:spcAft>
                          <a:spcPts val="0"/>
                        </a:spcAft>
                      </a:pPr>
                      <a:r>
                        <a:rPr lang="en-GB" sz="1000" dirty="0">
                          <a:effectLst/>
                        </a:rPr>
                        <a:t> </a:t>
                      </a:r>
                    </a:p>
                    <a:p>
                      <a:pPr algn="ctr">
                        <a:spcAft>
                          <a:spcPts val="0"/>
                        </a:spcAft>
                      </a:pPr>
                      <a:r>
                        <a:rPr lang="en-GB" sz="1400" i="1" dirty="0">
                          <a:effectLst/>
                        </a:rPr>
                        <a:t>Perceptive, detailed</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7-8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3</a:t>
                      </a:r>
                    </a:p>
                    <a:p>
                      <a:pPr algn="ctr">
                        <a:spcAft>
                          <a:spcPts val="0"/>
                        </a:spcAft>
                      </a:pPr>
                      <a:r>
                        <a:rPr lang="en-GB" sz="1000" dirty="0">
                          <a:effectLst/>
                        </a:rPr>
                        <a:t> </a:t>
                      </a:r>
                    </a:p>
                    <a:p>
                      <a:pPr algn="ctr">
                        <a:spcAft>
                          <a:spcPts val="0"/>
                        </a:spcAft>
                      </a:pPr>
                      <a:r>
                        <a:rPr lang="en-GB" sz="1400" i="1" dirty="0">
                          <a:effectLst/>
                        </a:rPr>
                        <a:t>Clear, relevant</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5-6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030890">
                <a:tc>
                  <a:txBody>
                    <a:bodyPr/>
                    <a:lstStyle/>
                    <a:p>
                      <a:pPr algn="ctr">
                        <a:spcAft>
                          <a:spcPts val="0"/>
                        </a:spcAft>
                      </a:pPr>
                      <a:r>
                        <a:rPr lang="en-GB" sz="1400" b="1" dirty="0">
                          <a:effectLst/>
                        </a:rPr>
                        <a:t>Level 2</a:t>
                      </a:r>
                    </a:p>
                    <a:p>
                      <a:pPr algn="ctr">
                        <a:spcAft>
                          <a:spcPts val="0"/>
                        </a:spcAft>
                      </a:pPr>
                      <a:r>
                        <a:rPr lang="en-GB" sz="1000" dirty="0">
                          <a:effectLst/>
                        </a:rPr>
                        <a:t> </a:t>
                      </a:r>
                    </a:p>
                    <a:p>
                      <a:pPr algn="ctr">
                        <a:spcAft>
                          <a:spcPts val="0"/>
                        </a:spcAft>
                      </a:pPr>
                      <a:r>
                        <a:rPr lang="en-GB" sz="1400" i="1" dirty="0">
                          <a:effectLst/>
                        </a:rPr>
                        <a:t>Some, attempts</a:t>
                      </a:r>
                    </a:p>
                    <a:p>
                      <a:pPr algn="ctr">
                        <a:lnSpc>
                          <a:spcPct val="107000"/>
                        </a:lnSpc>
                        <a:spcAft>
                          <a:spcPts val="0"/>
                        </a:spcAft>
                      </a:pPr>
                      <a:r>
                        <a:rPr lang="en-GB" sz="1000" dirty="0">
                          <a:effectLst/>
                        </a:rPr>
                        <a:t> </a:t>
                      </a:r>
                    </a:p>
                    <a:p>
                      <a:pPr algn="ctr">
                        <a:lnSpc>
                          <a:spcPct val="107000"/>
                        </a:lnSpc>
                        <a:spcAft>
                          <a:spcPts val="0"/>
                        </a:spcAft>
                      </a:pPr>
                      <a:r>
                        <a:rPr lang="en-GB" sz="1400" dirty="0">
                          <a:solidFill>
                            <a:srgbClr val="FF0000"/>
                          </a:solidFill>
                          <a:effectLst/>
                        </a:rPr>
                        <a:t>3-4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1166329">
                <a:tc>
                  <a:txBody>
                    <a:bodyPr/>
                    <a:lstStyle/>
                    <a:p>
                      <a:pPr algn="ctr">
                        <a:spcAft>
                          <a:spcPts val="0"/>
                        </a:spcAft>
                      </a:pPr>
                      <a:r>
                        <a:rPr lang="en-GB" sz="1400" b="1" dirty="0">
                          <a:effectLst/>
                        </a:rPr>
                        <a:t>Level 1</a:t>
                      </a:r>
                    </a:p>
                    <a:p>
                      <a:pPr algn="ctr">
                        <a:spcAft>
                          <a:spcPts val="0"/>
                        </a:spcAft>
                      </a:pPr>
                      <a:r>
                        <a:rPr lang="en-GB" sz="1400" dirty="0">
                          <a:effectLst/>
                        </a:rPr>
                        <a:t> </a:t>
                      </a:r>
                    </a:p>
                    <a:p>
                      <a:pPr algn="ctr">
                        <a:spcAft>
                          <a:spcPts val="0"/>
                        </a:spcAft>
                      </a:pPr>
                      <a:r>
                        <a:rPr lang="en-GB" sz="1400" i="1" dirty="0">
                          <a:effectLst/>
                        </a:rPr>
                        <a:t>Simple, limited</a:t>
                      </a:r>
                    </a:p>
                    <a:p>
                      <a:pPr algn="ctr">
                        <a:lnSpc>
                          <a:spcPct val="107000"/>
                        </a:lnSpc>
                        <a:spcAft>
                          <a:spcPts val="0"/>
                        </a:spcAft>
                      </a:pPr>
                      <a:r>
                        <a:rPr lang="en-GB" sz="1400" dirty="0">
                          <a:effectLst/>
                        </a:rPr>
                        <a:t> </a:t>
                      </a:r>
                    </a:p>
                    <a:p>
                      <a:pPr algn="ctr">
                        <a:lnSpc>
                          <a:spcPct val="107000"/>
                        </a:lnSpc>
                        <a:spcAft>
                          <a:spcPts val="0"/>
                        </a:spcAft>
                      </a:pPr>
                      <a:r>
                        <a:rPr lang="en-GB" sz="1400" dirty="0">
                          <a:solidFill>
                            <a:srgbClr val="FF0000"/>
                          </a:solidFill>
                          <a:effectLst/>
                        </a:rPr>
                        <a:t>1-2 marks</a:t>
                      </a:r>
                      <a:endPar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463232">
                <a:tc>
                  <a:txBody>
                    <a:bodyPr/>
                    <a:lstStyle/>
                    <a:p>
                      <a:pPr algn="ctr">
                        <a:spcAft>
                          <a:spcPts val="0"/>
                        </a:spcAft>
                      </a:pPr>
                      <a:r>
                        <a:rPr lang="en-GB" sz="1400" b="1" dirty="0">
                          <a:effectLst/>
                        </a:rPr>
                        <a:t>Level 0</a:t>
                      </a:r>
                    </a:p>
                    <a:p>
                      <a:pPr algn="ctr">
                        <a:lnSpc>
                          <a:spcPct val="107000"/>
                        </a:lnSpc>
                        <a:spcAft>
                          <a:spcPts val="0"/>
                        </a:spcAft>
                      </a:pPr>
                      <a:r>
                        <a:rPr lang="en-GB" sz="1400" dirty="0">
                          <a:effectLst/>
                        </a:rPr>
                        <a:t>No marks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TextBox 2"/>
          <p:cNvSpPr txBox="1"/>
          <p:nvPr/>
        </p:nvSpPr>
        <p:spPr>
          <a:xfrm>
            <a:off x="2574758" y="197727"/>
            <a:ext cx="9420725" cy="6740307"/>
          </a:xfrm>
          <a:prstGeom prst="rect">
            <a:avLst/>
          </a:prstGeom>
          <a:noFill/>
        </p:spPr>
        <p:txBody>
          <a:bodyPr wrap="square" rtlCol="0">
            <a:spAutoFit/>
          </a:bodyPr>
          <a:lstStyle/>
          <a:p>
            <a:pPr algn="just"/>
            <a:r>
              <a:rPr lang="en-US" sz="3600" dirty="0" smtClean="0"/>
              <a:t>In Source A the boy is only a year old but still makes his presence felt around the house by making lots of noise, especially when he’s tired. He ‘barks gibberish’ in front of people, which suggests he is immature and likes the attention he gets from showing off. However, the boy in Source B is older and more independent and has real toys to play with, like ‘drums and tin trumpets’, which give him the opportunity to be more musical and more mature, rather than just shouting ‘gibberish’ in the middle of the room like the boy in Source A.</a:t>
            </a:r>
            <a:endParaRPr lang="en-GB" sz="3600" dirty="0"/>
          </a:p>
        </p:txBody>
      </p:sp>
    </p:spTree>
    <p:extLst>
      <p:ext uri="{BB962C8B-B14F-4D97-AF65-F5344CB8AC3E}">
        <p14:creationId xmlns:p14="http://schemas.microsoft.com/office/powerpoint/2010/main" val="10872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2060</Words>
  <Application>Microsoft Office PowerPoint</Application>
  <PresentationFormat>Widescreen</PresentationFormat>
  <Paragraphs>469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Office Theme</vt:lpstr>
      <vt:lpstr>Language Paper 2 Growing Up</vt:lpstr>
      <vt:lpstr>PowerPoint Presentation</vt:lpstr>
      <vt:lpstr>PowerPoint Presentation</vt:lpstr>
      <vt:lpstr>PowerPoint Presentation</vt:lpstr>
      <vt:lpstr>PowerPoint Presentation</vt:lpstr>
      <vt:lpstr>QUESTION 2: AO1: Identify, Interpret, Select and Synthesise</vt:lpstr>
      <vt:lpstr>Level?</vt:lpstr>
      <vt:lpstr>Level?</vt:lpstr>
      <vt:lpstr>Level?</vt:lpstr>
      <vt:lpstr>Level?</vt:lpstr>
      <vt:lpstr>PowerPoint Presentation</vt:lpstr>
      <vt:lpstr>QUESTION 3: AO2 – Language Analysis</vt:lpstr>
      <vt:lpstr>Level?</vt:lpstr>
      <vt:lpstr>Level?</vt:lpstr>
      <vt:lpstr>Level?</vt:lpstr>
      <vt:lpstr>Level?</vt:lpstr>
      <vt:lpstr>PowerPoint Presentation</vt:lpstr>
      <vt:lpstr>QUESTION 4: AO3 - Compare writers’ ideas and perspectives</vt:lpstr>
      <vt:lpstr>Level?</vt:lpstr>
      <vt:lpstr>Level?</vt:lpstr>
      <vt:lpstr>Level?</vt:lpstr>
      <vt:lpstr>Level?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Paper 2 Growing Up</dc:title>
  <dc:creator>Guy Dowling</dc:creator>
  <cp:lastModifiedBy>Guy Dowling</cp:lastModifiedBy>
  <cp:revision>6</cp:revision>
  <dcterms:created xsi:type="dcterms:W3CDTF">2018-01-24T11:54:58Z</dcterms:created>
  <dcterms:modified xsi:type="dcterms:W3CDTF">2018-01-24T12:19:33Z</dcterms:modified>
</cp:coreProperties>
</file>